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447" r:id="rId3"/>
    <p:sldId id="1448" r:id="rId5"/>
    <p:sldId id="1912" r:id="rId6"/>
    <p:sldId id="1826" r:id="rId7"/>
    <p:sldId id="1828" r:id="rId8"/>
    <p:sldId id="1832" r:id="rId9"/>
    <p:sldId id="1829" r:id="rId10"/>
    <p:sldId id="1844" r:id="rId11"/>
    <p:sldId id="1846" r:id="rId12"/>
    <p:sldId id="1827" r:id="rId13"/>
    <p:sldId id="1830" r:id="rId14"/>
    <p:sldId id="1831" r:id="rId15"/>
    <p:sldId id="1836" r:id="rId16"/>
    <p:sldId id="1877" r:id="rId17"/>
    <p:sldId id="1886" r:id="rId18"/>
    <p:sldId id="1885" r:id="rId19"/>
    <p:sldId id="1921" r:id="rId20"/>
    <p:sldId id="1922" r:id="rId21"/>
    <p:sldId id="1917" r:id="rId22"/>
    <p:sldId id="1882" r:id="rId23"/>
    <p:sldId id="1889" r:id="rId24"/>
    <p:sldId id="1918" r:id="rId25"/>
    <p:sldId id="1919" r:id="rId26"/>
    <p:sldId id="1916" r:id="rId27"/>
    <p:sldId id="1894" r:id="rId28"/>
    <p:sldId id="1884" r:id="rId29"/>
    <p:sldId id="1883" r:id="rId30"/>
    <p:sldId id="1881" r:id="rId31"/>
    <p:sldId id="1890" r:id="rId32"/>
    <p:sldId id="1880" r:id="rId33"/>
    <p:sldId id="1911" r:id="rId34"/>
    <p:sldId id="1891" r:id="rId35"/>
    <p:sldId id="1878" r:id="rId36"/>
    <p:sldId id="1888" r:id="rId37"/>
    <p:sldId id="1913" r:id="rId38"/>
    <p:sldId id="1887" r:id="rId39"/>
    <p:sldId id="1892" r:id="rId40"/>
    <p:sldId id="1893" r:id="rId41"/>
    <p:sldId id="1850" r:id="rId42"/>
    <p:sldId id="1895" r:id="rId43"/>
    <p:sldId id="1855" r:id="rId44"/>
    <p:sldId id="1857" r:id="rId45"/>
    <p:sldId id="1858" r:id="rId46"/>
    <p:sldId id="1896" r:id="rId47"/>
    <p:sldId id="1849" r:id="rId48"/>
    <p:sldId id="1897" r:id="rId49"/>
    <p:sldId id="1898" r:id="rId50"/>
    <p:sldId id="1899" r:id="rId51"/>
    <p:sldId id="1900" r:id="rId52"/>
    <p:sldId id="1901" r:id="rId53"/>
    <p:sldId id="1902" r:id="rId54"/>
    <p:sldId id="1903" r:id="rId55"/>
    <p:sldId id="1906" r:id="rId56"/>
    <p:sldId id="1907" r:id="rId57"/>
    <p:sldId id="1904" r:id="rId58"/>
    <p:sldId id="1905" r:id="rId59"/>
    <p:sldId id="1920" r:id="rId60"/>
    <p:sldId id="1914" r:id="rId61"/>
    <p:sldId id="1915" r:id="rId62"/>
    <p:sldId id="565" r:id="rId63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、引言" id="{C882FCD1-8E65-4BA0-8A55-6D5C6A8D326D}">
          <p14:sldIdLst>
            <p14:sldId id="1447"/>
            <p14:sldId id="1448"/>
          </p14:sldIdLst>
        </p14:section>
        <p14:section name="什么是Prompt" id="{86CD6462-F701-477D-AF9B-EAA292F34992}">
          <p14:sldIdLst>
            <p14:sldId id="1912"/>
            <p14:sldId id="1826"/>
            <p14:sldId id="1828"/>
            <p14:sldId id="1832"/>
            <p14:sldId id="1829"/>
            <p14:sldId id="1844"/>
            <p14:sldId id="1846"/>
            <p14:sldId id="1827"/>
            <p14:sldId id="1830"/>
            <p14:sldId id="1831"/>
          </p14:sldIdLst>
        </p14:section>
        <p14:section name="Prompt基本策略" id="{ACD9EE91-9D51-4A87-B47A-15F0D2844F49}">
          <p14:sldIdLst>
            <p14:sldId id="1836"/>
            <p14:sldId id="1877"/>
            <p14:sldId id="1886"/>
            <p14:sldId id="1885"/>
            <p14:sldId id="1921"/>
            <p14:sldId id="1922"/>
            <p14:sldId id="1917"/>
            <p14:sldId id="1882"/>
            <p14:sldId id="1889"/>
            <p14:sldId id="1918"/>
            <p14:sldId id="1919"/>
            <p14:sldId id="1916"/>
            <p14:sldId id="1894"/>
            <p14:sldId id="1884"/>
            <p14:sldId id="1883"/>
            <p14:sldId id="1881"/>
            <p14:sldId id="1890"/>
            <p14:sldId id="1880"/>
            <p14:sldId id="1911"/>
            <p14:sldId id="1891"/>
            <p14:sldId id="1878"/>
            <p14:sldId id="1888"/>
            <p14:sldId id="1913"/>
            <p14:sldId id="1887"/>
            <p14:sldId id="1892"/>
            <p14:sldId id="1893"/>
          </p14:sldIdLst>
        </p14:section>
        <p14:section name="ChatGPT基本功能" id="{A644A331-4618-4492-94F9-BB2710AD5BFE}">
          <p14:sldIdLst>
            <p14:sldId id="1850"/>
            <p14:sldId id="1895"/>
            <p14:sldId id="1855"/>
            <p14:sldId id="1857"/>
            <p14:sldId id="1858"/>
            <p14:sldId id="1896"/>
            <p14:sldId id="1849"/>
            <p14:sldId id="1897"/>
            <p14:sldId id="1898"/>
            <p14:sldId id="1899"/>
            <p14:sldId id="1900"/>
            <p14:sldId id="1901"/>
            <p14:sldId id="1902"/>
            <p14:sldId id="1903"/>
            <p14:sldId id="1906"/>
            <p14:sldId id="1907"/>
            <p14:sldId id="1904"/>
            <p14:sldId id="1905"/>
            <p14:sldId id="1920"/>
          </p14:sldIdLst>
        </p14:section>
        <p14:section name="案例" id="{F9F4D355-33DD-47E8-89DA-4D3014C881C4}">
          <p14:sldIdLst>
            <p14:sldId id="1914"/>
            <p14:sldId id="1915"/>
            <p14:sldId id="5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4473" autoAdjust="0"/>
  </p:normalViewPr>
  <p:slideViewPr>
    <p:cSldViewPr snapToGrid="0">
      <p:cViewPr varScale="1">
        <p:scale>
          <a:sx n="72" d="100"/>
          <a:sy n="72" d="100"/>
        </p:scale>
        <p:origin x="850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gs" Target="tags/tag1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51086-8A5F-4B8B-8959-2A0EF1F8293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D516472-D33F-4220-95E3-5E9C594A2FA7}">
      <dgm:prSet/>
      <dgm:spPr/>
      <dgm:t>
        <a:bodyPr/>
        <a:lstStyle/>
        <a:p>
          <a:r>
            <a:rPr lang="zh-CN" b="0" i="0" dirty="0"/>
            <a:t>控制输出</a:t>
          </a:r>
          <a:endParaRPr lang="zh-CN" dirty="0"/>
        </a:p>
      </dgm:t>
    </dgm:pt>
    <dgm:pt modelId="{2B7843D3-D80C-4A05-A6D1-C0F194228467}" cxnId="{23336F3F-BD5C-4F61-924D-E9B51D877276}" type="parTrans">
      <dgm:prSet/>
      <dgm:spPr/>
      <dgm:t>
        <a:bodyPr/>
        <a:lstStyle/>
        <a:p>
          <a:endParaRPr lang="zh-CN" altLang="en-US"/>
        </a:p>
      </dgm:t>
    </dgm:pt>
    <dgm:pt modelId="{DE1EFCAB-E6D2-4AC8-93A1-39924B5933E2}" cxnId="{23336F3F-BD5C-4F61-924D-E9B51D877276}" type="sibTrans">
      <dgm:prSet/>
      <dgm:spPr/>
      <dgm:t>
        <a:bodyPr/>
        <a:lstStyle/>
        <a:p>
          <a:endParaRPr lang="zh-CN" altLang="en-US"/>
        </a:p>
      </dgm:t>
    </dgm:pt>
    <dgm:pt modelId="{818CD0FE-AEA2-43CC-980A-5975B0EBBE84}">
      <dgm:prSet/>
      <dgm:spPr/>
      <dgm:t>
        <a:bodyPr/>
        <a:lstStyle/>
        <a:p>
          <a:r>
            <a:rPr lang="zh-CN" altLang="en-US" b="0" i="0" dirty="0"/>
            <a:t>优化提示语</a:t>
          </a:r>
          <a:r>
            <a:rPr lang="zh-CN" b="0" i="0" dirty="0"/>
            <a:t>可以帮助更好地控制模型的行为，使其生成更符合预期的结果。</a:t>
          </a:r>
          <a:endParaRPr lang="zh-CN" dirty="0"/>
        </a:p>
      </dgm:t>
    </dgm:pt>
    <dgm:pt modelId="{ABCED326-0476-497B-9299-37E6E5EA1CB1}" cxnId="{A208F6D6-C543-4663-90C1-595423954C9F}" type="parTrans">
      <dgm:prSet/>
      <dgm:spPr/>
      <dgm:t>
        <a:bodyPr/>
        <a:lstStyle/>
        <a:p>
          <a:endParaRPr lang="zh-CN" altLang="en-US"/>
        </a:p>
      </dgm:t>
    </dgm:pt>
    <dgm:pt modelId="{7E53B707-26CA-41C3-B318-6A49028BA044}" cxnId="{A208F6D6-C543-4663-90C1-595423954C9F}" type="sibTrans">
      <dgm:prSet/>
      <dgm:spPr/>
      <dgm:t>
        <a:bodyPr/>
        <a:lstStyle/>
        <a:p>
          <a:endParaRPr lang="zh-CN" altLang="en-US"/>
        </a:p>
      </dgm:t>
    </dgm:pt>
    <dgm:pt modelId="{0FC2B736-0B03-41C2-916D-AC3F8D942B8A}">
      <dgm:prSet/>
      <dgm:spPr/>
      <dgm:t>
        <a:bodyPr/>
        <a:lstStyle/>
        <a:p>
          <a:r>
            <a:rPr lang="zh-CN" b="0" i="0" dirty="0"/>
            <a:t>提高准确性</a:t>
          </a:r>
          <a:endParaRPr lang="zh-CN" dirty="0"/>
        </a:p>
      </dgm:t>
    </dgm:pt>
    <dgm:pt modelId="{973F5A6E-5421-4D97-9674-16ADBA1F1846}" cxnId="{E79A66B2-FA44-4D89-965E-794B6699CED7}" type="parTrans">
      <dgm:prSet/>
      <dgm:spPr/>
      <dgm:t>
        <a:bodyPr/>
        <a:lstStyle/>
        <a:p>
          <a:endParaRPr lang="zh-CN" altLang="en-US"/>
        </a:p>
      </dgm:t>
    </dgm:pt>
    <dgm:pt modelId="{356858D2-F755-4237-9D40-602973F384F2}" cxnId="{E79A66B2-FA44-4D89-965E-794B6699CED7}" type="sibTrans">
      <dgm:prSet/>
      <dgm:spPr/>
      <dgm:t>
        <a:bodyPr/>
        <a:lstStyle/>
        <a:p>
          <a:endParaRPr lang="zh-CN" altLang="en-US"/>
        </a:p>
      </dgm:t>
    </dgm:pt>
    <dgm:pt modelId="{39A643E4-8065-4B25-A7FB-BF7614602BF1}">
      <dgm:prSet/>
      <dgm:spPr/>
      <dgm:t>
        <a:bodyPr/>
        <a:lstStyle/>
        <a:p>
          <a:r>
            <a:rPr lang="zh-CN" b="0" i="0" dirty="0"/>
            <a:t>通过优化提示文本，可以为模型提供更具指导性的输入，帮助它理解问题的意图，并生成更准确的回答。</a:t>
          </a:r>
          <a:endParaRPr lang="zh-CN" dirty="0"/>
        </a:p>
      </dgm:t>
    </dgm:pt>
    <dgm:pt modelId="{54BB4C21-6800-4E77-8718-092789C2CA23}" cxnId="{D907C35F-5C83-4281-87AB-71F7ED33144C}" type="parTrans">
      <dgm:prSet/>
      <dgm:spPr/>
      <dgm:t>
        <a:bodyPr/>
        <a:lstStyle/>
        <a:p>
          <a:endParaRPr lang="zh-CN" altLang="en-US"/>
        </a:p>
      </dgm:t>
    </dgm:pt>
    <dgm:pt modelId="{B2735005-C22C-461D-8103-97139CB27B36}" cxnId="{D907C35F-5C83-4281-87AB-71F7ED33144C}" type="sibTrans">
      <dgm:prSet/>
      <dgm:spPr/>
      <dgm:t>
        <a:bodyPr/>
        <a:lstStyle/>
        <a:p>
          <a:endParaRPr lang="zh-CN" altLang="en-US"/>
        </a:p>
      </dgm:t>
    </dgm:pt>
    <dgm:pt modelId="{9C12F72D-EE0F-4F58-95DF-0BF72043AECA}">
      <dgm:prSet/>
      <dgm:spPr/>
      <dgm:t>
        <a:bodyPr/>
        <a:lstStyle/>
        <a:p>
          <a:r>
            <a:rPr lang="zh-CN" b="0" i="0" dirty="0"/>
            <a:t>引导模型</a:t>
          </a:r>
          <a:endParaRPr lang="zh-CN" dirty="0"/>
        </a:p>
      </dgm:t>
    </dgm:pt>
    <dgm:pt modelId="{C4EA6734-D46D-4319-8AFE-AF1589B7BA64}" cxnId="{CF0B5192-A35B-423D-A02F-FA8A8E142301}" type="parTrans">
      <dgm:prSet/>
      <dgm:spPr/>
      <dgm:t>
        <a:bodyPr/>
        <a:lstStyle/>
        <a:p>
          <a:endParaRPr lang="zh-CN" altLang="en-US"/>
        </a:p>
      </dgm:t>
    </dgm:pt>
    <dgm:pt modelId="{E956228D-8EC1-4EDD-9C81-3B7893265206}" cxnId="{CF0B5192-A35B-423D-A02F-FA8A8E142301}" type="sibTrans">
      <dgm:prSet/>
      <dgm:spPr/>
      <dgm:t>
        <a:bodyPr/>
        <a:lstStyle/>
        <a:p>
          <a:endParaRPr lang="zh-CN" altLang="en-US"/>
        </a:p>
      </dgm:t>
    </dgm:pt>
    <dgm:pt modelId="{94B9177B-7A5F-43FB-9641-9BB14D21C4E5}">
      <dgm:prSet/>
      <dgm:spPr/>
      <dgm:t>
        <a:bodyPr/>
        <a:lstStyle/>
        <a:p>
          <a:r>
            <a:rPr lang="zh-CN" b="0" i="0" dirty="0"/>
            <a:t>提供更明确的上下文和指导，以便模型能够更好地理解问题，并生成更有针对性的回答。</a:t>
          </a:r>
          <a:endParaRPr lang="zh-CN" dirty="0"/>
        </a:p>
      </dgm:t>
    </dgm:pt>
    <dgm:pt modelId="{FFA4DA05-A31C-4283-8EBA-2DAC24CA5F20}" cxnId="{675825DB-CEA7-4AF1-BC73-C7179C8F3D81}" type="parTrans">
      <dgm:prSet/>
      <dgm:spPr/>
      <dgm:t>
        <a:bodyPr/>
        <a:lstStyle/>
        <a:p>
          <a:endParaRPr lang="zh-CN" altLang="en-US"/>
        </a:p>
      </dgm:t>
    </dgm:pt>
    <dgm:pt modelId="{51933187-FD50-4B98-A4A6-700C11D5C6DD}" cxnId="{675825DB-CEA7-4AF1-BC73-C7179C8F3D81}" type="sibTrans">
      <dgm:prSet/>
      <dgm:spPr/>
      <dgm:t>
        <a:bodyPr/>
        <a:lstStyle/>
        <a:p>
          <a:endParaRPr lang="zh-CN" altLang="en-US"/>
        </a:p>
      </dgm:t>
    </dgm:pt>
    <dgm:pt modelId="{B9D6D17E-3F53-4F32-992A-6DC5822C1FA5}">
      <dgm:prSet/>
      <dgm:spPr/>
      <dgm:t>
        <a:bodyPr/>
        <a:lstStyle/>
        <a:p>
          <a:r>
            <a:rPr lang="zh-CN" b="0" i="0"/>
            <a:t>适应特定任务</a:t>
          </a:r>
          <a:endParaRPr lang="zh-CN" dirty="0"/>
        </a:p>
      </dgm:t>
    </dgm:pt>
    <dgm:pt modelId="{73DAE75D-3427-4974-945D-8DE899264026}" cxnId="{1EE5A235-52E7-41EE-8342-65A66575033E}" type="parTrans">
      <dgm:prSet/>
      <dgm:spPr/>
      <dgm:t>
        <a:bodyPr/>
        <a:lstStyle/>
        <a:p>
          <a:endParaRPr lang="zh-CN" altLang="en-US"/>
        </a:p>
      </dgm:t>
    </dgm:pt>
    <dgm:pt modelId="{BA9FA86D-8670-4F05-9284-3F53ACA9756C}" cxnId="{1EE5A235-52E7-41EE-8342-65A66575033E}" type="sibTrans">
      <dgm:prSet/>
      <dgm:spPr/>
      <dgm:t>
        <a:bodyPr/>
        <a:lstStyle/>
        <a:p>
          <a:endParaRPr lang="zh-CN" altLang="en-US"/>
        </a:p>
      </dgm:t>
    </dgm:pt>
    <dgm:pt modelId="{504B0B8D-74E1-48B3-B101-EF117FC4B7EC}">
      <dgm:prSet/>
      <dgm:spPr/>
      <dgm:t>
        <a:bodyPr/>
        <a:lstStyle/>
        <a:p>
          <a:r>
            <a:rPr lang="zh-CN" b="0" i="0" dirty="0"/>
            <a:t>合理设计提示，可以使模型更专注于某个特定领域或任务，提高模型在该领域中的表现。</a:t>
          </a:r>
          <a:endParaRPr lang="zh-CN" dirty="0"/>
        </a:p>
      </dgm:t>
    </dgm:pt>
    <dgm:pt modelId="{2BC7012F-EAAA-4EDF-A4B3-1D9DC3C6C195}" cxnId="{EE254322-24AC-4C9D-83A5-91801E38DCB8}" type="parTrans">
      <dgm:prSet/>
      <dgm:spPr/>
      <dgm:t>
        <a:bodyPr/>
        <a:lstStyle/>
        <a:p>
          <a:endParaRPr lang="zh-CN" altLang="en-US"/>
        </a:p>
      </dgm:t>
    </dgm:pt>
    <dgm:pt modelId="{3F8B114E-6C30-40E1-86B5-A8D6C38006BD}" cxnId="{EE254322-24AC-4C9D-83A5-91801E38DCB8}" type="sibTrans">
      <dgm:prSet/>
      <dgm:spPr/>
      <dgm:t>
        <a:bodyPr/>
        <a:lstStyle/>
        <a:p>
          <a:endParaRPr lang="zh-CN" altLang="en-US"/>
        </a:p>
      </dgm:t>
    </dgm:pt>
    <dgm:pt modelId="{A2A1F12B-12BF-4716-BC15-D3AE5CDCB4D5}">
      <dgm:prSet/>
      <dgm:spPr/>
      <dgm:t>
        <a:bodyPr/>
        <a:lstStyle/>
        <a:p>
          <a:r>
            <a:rPr lang="zh-CN" b="0" i="0" dirty="0"/>
            <a:t>优化用户体验</a:t>
          </a:r>
          <a:endParaRPr lang="zh-CN" dirty="0"/>
        </a:p>
      </dgm:t>
    </dgm:pt>
    <dgm:pt modelId="{5A8CF7BC-830A-4361-B118-F2596149F534}" cxnId="{082C69E4-62FE-44F8-A587-8DFC70DA4C68}" type="parTrans">
      <dgm:prSet/>
      <dgm:spPr/>
      <dgm:t>
        <a:bodyPr/>
        <a:lstStyle/>
        <a:p>
          <a:endParaRPr lang="zh-CN" altLang="en-US"/>
        </a:p>
      </dgm:t>
    </dgm:pt>
    <dgm:pt modelId="{FA5619DC-7DFC-410F-A218-35C226113EF4}" cxnId="{082C69E4-62FE-44F8-A587-8DFC70DA4C68}" type="sibTrans">
      <dgm:prSet/>
      <dgm:spPr/>
      <dgm:t>
        <a:bodyPr/>
        <a:lstStyle/>
        <a:p>
          <a:endParaRPr lang="zh-CN" altLang="en-US"/>
        </a:p>
      </dgm:t>
    </dgm:pt>
    <dgm:pt modelId="{A8013A1F-B9B2-4DF6-B6CF-937A206EE471}">
      <dgm:prSet/>
      <dgm:spPr/>
      <dgm:t>
        <a:bodyPr/>
        <a:lstStyle/>
        <a:p>
          <a:r>
            <a:rPr lang="zh-CN" b="0" i="0" dirty="0"/>
            <a:t>设计恰当的提示</a:t>
          </a:r>
          <a:r>
            <a:rPr lang="zh-CN" altLang="en-US" b="0" i="0" dirty="0"/>
            <a:t>语</a:t>
          </a:r>
          <a:r>
            <a:rPr lang="zh-CN" b="0" i="0" dirty="0"/>
            <a:t>，可以提供更明确的指令或问题，使得用户能够更方便地与模型进行交流，并获得更有用的回答。</a:t>
          </a:r>
          <a:endParaRPr lang="zh-CN" dirty="0"/>
        </a:p>
      </dgm:t>
    </dgm:pt>
    <dgm:pt modelId="{E09F3DCC-C9B3-4344-8823-EFB3EBFC0C0F}" cxnId="{15D73837-1EAA-4C35-9BEB-3A7D3E814A29}" type="parTrans">
      <dgm:prSet/>
      <dgm:spPr/>
      <dgm:t>
        <a:bodyPr/>
        <a:lstStyle/>
        <a:p>
          <a:endParaRPr lang="zh-CN" altLang="en-US"/>
        </a:p>
      </dgm:t>
    </dgm:pt>
    <dgm:pt modelId="{64BE15F9-9F70-4F43-9211-97D5ADE884DB}" cxnId="{15D73837-1EAA-4C35-9BEB-3A7D3E814A29}" type="sibTrans">
      <dgm:prSet/>
      <dgm:spPr/>
      <dgm:t>
        <a:bodyPr/>
        <a:lstStyle/>
        <a:p>
          <a:endParaRPr lang="zh-CN" altLang="en-US"/>
        </a:p>
      </dgm:t>
    </dgm:pt>
    <dgm:pt modelId="{E806C44C-24F1-46C2-93A6-76FAB86E90BA}" type="pres">
      <dgm:prSet presAssocID="{74951086-8A5F-4B8B-8959-2A0EF1F8293C}" presName="Name0" presStyleCnt="0">
        <dgm:presLayoutVars>
          <dgm:dir/>
          <dgm:animLvl val="lvl"/>
          <dgm:resizeHandles val="exact"/>
        </dgm:presLayoutVars>
      </dgm:prSet>
      <dgm:spPr/>
    </dgm:pt>
    <dgm:pt modelId="{C8D25669-1EF0-4C5C-86DA-E8060FA0EC1E}" type="pres">
      <dgm:prSet presAssocID="{BD516472-D33F-4220-95E3-5E9C594A2FA7}" presName="composite" presStyleCnt="0"/>
      <dgm:spPr/>
    </dgm:pt>
    <dgm:pt modelId="{92D9142E-568A-4172-A9B2-9C42D4B50A0F}" type="pres">
      <dgm:prSet presAssocID="{BD516472-D33F-4220-95E3-5E9C594A2FA7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AEE1AAF-1801-4BFD-86F1-6AE27C79DA7E}" type="pres">
      <dgm:prSet presAssocID="{BD516472-D33F-4220-95E3-5E9C594A2FA7}" presName="desTx" presStyleLbl="alignAccFollowNode1" presStyleIdx="0" presStyleCnt="5">
        <dgm:presLayoutVars>
          <dgm:bulletEnabled val="1"/>
        </dgm:presLayoutVars>
      </dgm:prSet>
      <dgm:spPr/>
    </dgm:pt>
    <dgm:pt modelId="{78596034-E99D-4DC7-BE1F-68B52006613E}" type="pres">
      <dgm:prSet presAssocID="{DE1EFCAB-E6D2-4AC8-93A1-39924B5933E2}" presName="space" presStyleCnt="0"/>
      <dgm:spPr/>
    </dgm:pt>
    <dgm:pt modelId="{B9BE0C0B-C22D-4685-A9BB-074F3EE72FBB}" type="pres">
      <dgm:prSet presAssocID="{0FC2B736-0B03-41C2-916D-AC3F8D942B8A}" presName="composite" presStyleCnt="0"/>
      <dgm:spPr/>
    </dgm:pt>
    <dgm:pt modelId="{8AC70B3F-1870-4862-86B0-514C2341D07F}" type="pres">
      <dgm:prSet presAssocID="{0FC2B736-0B03-41C2-916D-AC3F8D942B8A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5A54782-B620-4A4A-842F-C12ECF722031}" type="pres">
      <dgm:prSet presAssocID="{0FC2B736-0B03-41C2-916D-AC3F8D942B8A}" presName="desTx" presStyleLbl="alignAccFollowNode1" presStyleIdx="1" presStyleCnt="5">
        <dgm:presLayoutVars>
          <dgm:bulletEnabled val="1"/>
        </dgm:presLayoutVars>
      </dgm:prSet>
      <dgm:spPr/>
    </dgm:pt>
    <dgm:pt modelId="{460F58EA-D518-499A-8D3F-93326DFDBBBB}" type="pres">
      <dgm:prSet presAssocID="{356858D2-F755-4237-9D40-602973F384F2}" presName="space" presStyleCnt="0"/>
      <dgm:spPr/>
    </dgm:pt>
    <dgm:pt modelId="{D502AD1E-0F8B-4C72-AB8C-BD4976F7F282}" type="pres">
      <dgm:prSet presAssocID="{9C12F72D-EE0F-4F58-95DF-0BF72043AECA}" presName="composite" presStyleCnt="0"/>
      <dgm:spPr/>
    </dgm:pt>
    <dgm:pt modelId="{CAA20ED3-9278-4EF7-B033-D4DCB26F2DC4}" type="pres">
      <dgm:prSet presAssocID="{9C12F72D-EE0F-4F58-95DF-0BF72043AECA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78F66F9F-B162-4BF8-8407-AA396879CD97}" type="pres">
      <dgm:prSet presAssocID="{9C12F72D-EE0F-4F58-95DF-0BF72043AECA}" presName="desTx" presStyleLbl="alignAccFollowNode1" presStyleIdx="2" presStyleCnt="5">
        <dgm:presLayoutVars>
          <dgm:bulletEnabled val="1"/>
        </dgm:presLayoutVars>
      </dgm:prSet>
      <dgm:spPr/>
    </dgm:pt>
    <dgm:pt modelId="{F6AB99C8-8A41-4535-B195-0DE8F5DCC16D}" type="pres">
      <dgm:prSet presAssocID="{E956228D-8EC1-4EDD-9C81-3B7893265206}" presName="space" presStyleCnt="0"/>
      <dgm:spPr/>
    </dgm:pt>
    <dgm:pt modelId="{9D3E293A-01D3-494B-B510-384EADA7DD49}" type="pres">
      <dgm:prSet presAssocID="{B9D6D17E-3F53-4F32-992A-6DC5822C1FA5}" presName="composite" presStyleCnt="0"/>
      <dgm:spPr/>
    </dgm:pt>
    <dgm:pt modelId="{0307A15E-3051-4805-B68C-41005E454059}" type="pres">
      <dgm:prSet presAssocID="{B9D6D17E-3F53-4F32-992A-6DC5822C1FA5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0626DBA-9265-4DDD-AE4C-DE4403CA6EBA}" type="pres">
      <dgm:prSet presAssocID="{B9D6D17E-3F53-4F32-992A-6DC5822C1FA5}" presName="desTx" presStyleLbl="alignAccFollowNode1" presStyleIdx="3" presStyleCnt="5">
        <dgm:presLayoutVars>
          <dgm:bulletEnabled val="1"/>
        </dgm:presLayoutVars>
      </dgm:prSet>
      <dgm:spPr/>
    </dgm:pt>
    <dgm:pt modelId="{2633F327-8F5C-4BE4-88EA-4872BE8410E8}" type="pres">
      <dgm:prSet presAssocID="{BA9FA86D-8670-4F05-9284-3F53ACA9756C}" presName="space" presStyleCnt="0"/>
      <dgm:spPr/>
    </dgm:pt>
    <dgm:pt modelId="{D726EEBD-E99E-4B21-AE7D-C6983B34AC65}" type="pres">
      <dgm:prSet presAssocID="{A2A1F12B-12BF-4716-BC15-D3AE5CDCB4D5}" presName="composite" presStyleCnt="0"/>
      <dgm:spPr/>
    </dgm:pt>
    <dgm:pt modelId="{E276BB96-9D26-4F64-AA37-F593A4F8CB2C}" type="pres">
      <dgm:prSet presAssocID="{A2A1F12B-12BF-4716-BC15-D3AE5CDCB4D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BC36F4B-86F3-4A5E-895E-870092E08608}" type="pres">
      <dgm:prSet presAssocID="{A2A1F12B-12BF-4716-BC15-D3AE5CDCB4D5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A7D5DD03-D005-4D21-ACE4-B7E9809ECD72}" type="presOf" srcId="{9C12F72D-EE0F-4F58-95DF-0BF72043AECA}" destId="{CAA20ED3-9278-4EF7-B033-D4DCB26F2DC4}" srcOrd="0" destOrd="0" presId="urn:microsoft.com/office/officeart/2005/8/layout/hList1"/>
    <dgm:cxn modelId="{039CF116-6FA5-4CA2-A68A-E56B1FD8AA5F}" type="presOf" srcId="{B9D6D17E-3F53-4F32-992A-6DC5822C1FA5}" destId="{0307A15E-3051-4805-B68C-41005E454059}" srcOrd="0" destOrd="0" presId="urn:microsoft.com/office/officeart/2005/8/layout/hList1"/>
    <dgm:cxn modelId="{EE254322-24AC-4C9D-83A5-91801E38DCB8}" srcId="{B9D6D17E-3F53-4F32-992A-6DC5822C1FA5}" destId="{504B0B8D-74E1-48B3-B101-EF117FC4B7EC}" srcOrd="0" destOrd="0" parTransId="{2BC7012F-EAAA-4EDF-A4B3-1D9DC3C6C195}" sibTransId="{3F8B114E-6C30-40E1-86B5-A8D6C38006BD}"/>
    <dgm:cxn modelId="{0A66762C-5163-473E-B542-575ACD536EC2}" type="presOf" srcId="{39A643E4-8065-4B25-A7FB-BF7614602BF1}" destId="{15A54782-B620-4A4A-842F-C12ECF722031}" srcOrd="0" destOrd="0" presId="urn:microsoft.com/office/officeart/2005/8/layout/hList1"/>
    <dgm:cxn modelId="{1EE5A235-52E7-41EE-8342-65A66575033E}" srcId="{74951086-8A5F-4B8B-8959-2A0EF1F8293C}" destId="{B9D6D17E-3F53-4F32-992A-6DC5822C1FA5}" srcOrd="3" destOrd="0" parTransId="{73DAE75D-3427-4974-945D-8DE899264026}" sibTransId="{BA9FA86D-8670-4F05-9284-3F53ACA9756C}"/>
    <dgm:cxn modelId="{15D73837-1EAA-4C35-9BEB-3A7D3E814A29}" srcId="{A2A1F12B-12BF-4716-BC15-D3AE5CDCB4D5}" destId="{A8013A1F-B9B2-4DF6-B6CF-937A206EE471}" srcOrd="0" destOrd="0" parTransId="{E09F3DCC-C9B3-4344-8823-EFB3EBFC0C0F}" sibTransId="{64BE15F9-9F70-4F43-9211-97D5ADE884DB}"/>
    <dgm:cxn modelId="{23336F3F-BD5C-4F61-924D-E9B51D877276}" srcId="{74951086-8A5F-4B8B-8959-2A0EF1F8293C}" destId="{BD516472-D33F-4220-95E3-5E9C594A2FA7}" srcOrd="0" destOrd="0" parTransId="{2B7843D3-D80C-4A05-A6D1-C0F194228467}" sibTransId="{DE1EFCAB-E6D2-4AC8-93A1-39924B5933E2}"/>
    <dgm:cxn modelId="{D907C35F-5C83-4281-87AB-71F7ED33144C}" srcId="{0FC2B736-0B03-41C2-916D-AC3F8D942B8A}" destId="{39A643E4-8065-4B25-A7FB-BF7614602BF1}" srcOrd="0" destOrd="0" parTransId="{54BB4C21-6800-4E77-8718-092789C2CA23}" sibTransId="{B2735005-C22C-461D-8103-97139CB27B36}"/>
    <dgm:cxn modelId="{9A4FD263-AD08-459C-9F8C-B30D8AE1D6C9}" type="presOf" srcId="{BD516472-D33F-4220-95E3-5E9C594A2FA7}" destId="{92D9142E-568A-4172-A9B2-9C42D4B50A0F}" srcOrd="0" destOrd="0" presId="urn:microsoft.com/office/officeart/2005/8/layout/hList1"/>
    <dgm:cxn modelId="{467EA24E-18B1-4FBE-A00F-9B3955BEB715}" type="presOf" srcId="{A2A1F12B-12BF-4716-BC15-D3AE5CDCB4D5}" destId="{E276BB96-9D26-4F64-AA37-F593A4F8CB2C}" srcOrd="0" destOrd="0" presId="urn:microsoft.com/office/officeart/2005/8/layout/hList1"/>
    <dgm:cxn modelId="{D1BCB274-F596-45A4-92DE-99A5ADE07374}" type="presOf" srcId="{504B0B8D-74E1-48B3-B101-EF117FC4B7EC}" destId="{40626DBA-9265-4DDD-AE4C-DE4403CA6EBA}" srcOrd="0" destOrd="0" presId="urn:microsoft.com/office/officeart/2005/8/layout/hList1"/>
    <dgm:cxn modelId="{364A2A75-4D3E-4A96-9D6E-A33461693258}" type="presOf" srcId="{0FC2B736-0B03-41C2-916D-AC3F8D942B8A}" destId="{8AC70B3F-1870-4862-86B0-514C2341D07F}" srcOrd="0" destOrd="0" presId="urn:microsoft.com/office/officeart/2005/8/layout/hList1"/>
    <dgm:cxn modelId="{264D0981-58D7-4B01-911F-21F8F6B5067B}" type="presOf" srcId="{94B9177B-7A5F-43FB-9641-9BB14D21C4E5}" destId="{78F66F9F-B162-4BF8-8407-AA396879CD97}" srcOrd="0" destOrd="0" presId="urn:microsoft.com/office/officeart/2005/8/layout/hList1"/>
    <dgm:cxn modelId="{CF0B5192-A35B-423D-A02F-FA8A8E142301}" srcId="{74951086-8A5F-4B8B-8959-2A0EF1F8293C}" destId="{9C12F72D-EE0F-4F58-95DF-0BF72043AECA}" srcOrd="2" destOrd="0" parTransId="{C4EA6734-D46D-4319-8AFE-AF1589B7BA64}" sibTransId="{E956228D-8EC1-4EDD-9C81-3B7893265206}"/>
    <dgm:cxn modelId="{E79A66B2-FA44-4D89-965E-794B6699CED7}" srcId="{74951086-8A5F-4B8B-8959-2A0EF1F8293C}" destId="{0FC2B736-0B03-41C2-916D-AC3F8D942B8A}" srcOrd="1" destOrd="0" parTransId="{973F5A6E-5421-4D97-9674-16ADBA1F1846}" sibTransId="{356858D2-F755-4237-9D40-602973F384F2}"/>
    <dgm:cxn modelId="{A208F6D6-C543-4663-90C1-595423954C9F}" srcId="{BD516472-D33F-4220-95E3-5E9C594A2FA7}" destId="{818CD0FE-AEA2-43CC-980A-5975B0EBBE84}" srcOrd="0" destOrd="0" parTransId="{ABCED326-0476-497B-9299-37E6E5EA1CB1}" sibTransId="{7E53B707-26CA-41C3-B318-6A49028BA044}"/>
    <dgm:cxn modelId="{675825DB-CEA7-4AF1-BC73-C7179C8F3D81}" srcId="{9C12F72D-EE0F-4F58-95DF-0BF72043AECA}" destId="{94B9177B-7A5F-43FB-9641-9BB14D21C4E5}" srcOrd="0" destOrd="0" parTransId="{FFA4DA05-A31C-4283-8EBA-2DAC24CA5F20}" sibTransId="{51933187-FD50-4B98-A4A6-700C11D5C6DD}"/>
    <dgm:cxn modelId="{2CEA60DD-C6B5-4C7E-9142-4C96371DE782}" type="presOf" srcId="{818CD0FE-AEA2-43CC-980A-5975B0EBBE84}" destId="{3AEE1AAF-1801-4BFD-86F1-6AE27C79DA7E}" srcOrd="0" destOrd="0" presId="urn:microsoft.com/office/officeart/2005/8/layout/hList1"/>
    <dgm:cxn modelId="{BBC4D5DD-C67B-4D33-B931-AF5D9AB320CF}" type="presOf" srcId="{A8013A1F-B9B2-4DF6-B6CF-937A206EE471}" destId="{0BC36F4B-86F3-4A5E-895E-870092E08608}" srcOrd="0" destOrd="0" presId="urn:microsoft.com/office/officeart/2005/8/layout/hList1"/>
    <dgm:cxn modelId="{082C69E4-62FE-44F8-A587-8DFC70DA4C68}" srcId="{74951086-8A5F-4B8B-8959-2A0EF1F8293C}" destId="{A2A1F12B-12BF-4716-BC15-D3AE5CDCB4D5}" srcOrd="4" destOrd="0" parTransId="{5A8CF7BC-830A-4361-B118-F2596149F534}" sibTransId="{FA5619DC-7DFC-410F-A218-35C226113EF4}"/>
    <dgm:cxn modelId="{B3495FFD-277E-449E-A27E-CF06F5CF9374}" type="presOf" srcId="{74951086-8A5F-4B8B-8959-2A0EF1F8293C}" destId="{E806C44C-24F1-46C2-93A6-76FAB86E90BA}" srcOrd="0" destOrd="0" presId="urn:microsoft.com/office/officeart/2005/8/layout/hList1"/>
    <dgm:cxn modelId="{ADC6D251-B004-4426-87E8-AEB38410D2F1}" type="presParOf" srcId="{E806C44C-24F1-46C2-93A6-76FAB86E90BA}" destId="{C8D25669-1EF0-4C5C-86DA-E8060FA0EC1E}" srcOrd="0" destOrd="0" presId="urn:microsoft.com/office/officeart/2005/8/layout/hList1"/>
    <dgm:cxn modelId="{C078A925-C7A8-4057-8793-00C8CD9415BF}" type="presParOf" srcId="{C8D25669-1EF0-4C5C-86DA-E8060FA0EC1E}" destId="{92D9142E-568A-4172-A9B2-9C42D4B50A0F}" srcOrd="0" destOrd="0" presId="urn:microsoft.com/office/officeart/2005/8/layout/hList1"/>
    <dgm:cxn modelId="{4910920B-ECBC-41A2-9168-A1D4699965BE}" type="presParOf" srcId="{C8D25669-1EF0-4C5C-86DA-E8060FA0EC1E}" destId="{3AEE1AAF-1801-4BFD-86F1-6AE27C79DA7E}" srcOrd="1" destOrd="0" presId="urn:microsoft.com/office/officeart/2005/8/layout/hList1"/>
    <dgm:cxn modelId="{99B48350-44E1-47CB-8ACB-66AFD9DCA8F1}" type="presParOf" srcId="{E806C44C-24F1-46C2-93A6-76FAB86E90BA}" destId="{78596034-E99D-4DC7-BE1F-68B52006613E}" srcOrd="1" destOrd="0" presId="urn:microsoft.com/office/officeart/2005/8/layout/hList1"/>
    <dgm:cxn modelId="{D0B248A9-6490-49DB-B0EE-4D78AEA80471}" type="presParOf" srcId="{E806C44C-24F1-46C2-93A6-76FAB86E90BA}" destId="{B9BE0C0B-C22D-4685-A9BB-074F3EE72FBB}" srcOrd="2" destOrd="0" presId="urn:microsoft.com/office/officeart/2005/8/layout/hList1"/>
    <dgm:cxn modelId="{702734B2-8A87-4492-937A-B5A64051226D}" type="presParOf" srcId="{B9BE0C0B-C22D-4685-A9BB-074F3EE72FBB}" destId="{8AC70B3F-1870-4862-86B0-514C2341D07F}" srcOrd="0" destOrd="0" presId="urn:microsoft.com/office/officeart/2005/8/layout/hList1"/>
    <dgm:cxn modelId="{1CF3E803-8032-43A6-8F1F-7EC3162BEA8F}" type="presParOf" srcId="{B9BE0C0B-C22D-4685-A9BB-074F3EE72FBB}" destId="{15A54782-B620-4A4A-842F-C12ECF722031}" srcOrd="1" destOrd="0" presId="urn:microsoft.com/office/officeart/2005/8/layout/hList1"/>
    <dgm:cxn modelId="{E84B69E2-2DB2-4E05-8A68-7EBCAF9EF493}" type="presParOf" srcId="{E806C44C-24F1-46C2-93A6-76FAB86E90BA}" destId="{460F58EA-D518-499A-8D3F-93326DFDBBBB}" srcOrd="3" destOrd="0" presId="urn:microsoft.com/office/officeart/2005/8/layout/hList1"/>
    <dgm:cxn modelId="{0166AE25-57D0-4B3A-A5F8-17376D47C535}" type="presParOf" srcId="{E806C44C-24F1-46C2-93A6-76FAB86E90BA}" destId="{D502AD1E-0F8B-4C72-AB8C-BD4976F7F282}" srcOrd="4" destOrd="0" presId="urn:microsoft.com/office/officeart/2005/8/layout/hList1"/>
    <dgm:cxn modelId="{CDD73B28-0B37-4E10-9DDC-53E31ECB51D6}" type="presParOf" srcId="{D502AD1E-0F8B-4C72-AB8C-BD4976F7F282}" destId="{CAA20ED3-9278-4EF7-B033-D4DCB26F2DC4}" srcOrd="0" destOrd="0" presId="urn:microsoft.com/office/officeart/2005/8/layout/hList1"/>
    <dgm:cxn modelId="{36F62E18-2472-4E9C-9AC2-094C3A8FB616}" type="presParOf" srcId="{D502AD1E-0F8B-4C72-AB8C-BD4976F7F282}" destId="{78F66F9F-B162-4BF8-8407-AA396879CD97}" srcOrd="1" destOrd="0" presId="urn:microsoft.com/office/officeart/2005/8/layout/hList1"/>
    <dgm:cxn modelId="{1A64FD60-B9BB-4FC2-9755-5221D70233C4}" type="presParOf" srcId="{E806C44C-24F1-46C2-93A6-76FAB86E90BA}" destId="{F6AB99C8-8A41-4535-B195-0DE8F5DCC16D}" srcOrd="5" destOrd="0" presId="urn:microsoft.com/office/officeart/2005/8/layout/hList1"/>
    <dgm:cxn modelId="{9C305259-1201-407F-B1D5-4068DC888D90}" type="presParOf" srcId="{E806C44C-24F1-46C2-93A6-76FAB86E90BA}" destId="{9D3E293A-01D3-494B-B510-384EADA7DD49}" srcOrd="6" destOrd="0" presId="urn:microsoft.com/office/officeart/2005/8/layout/hList1"/>
    <dgm:cxn modelId="{8CF01AC7-3805-4074-B950-FE18EF2E662B}" type="presParOf" srcId="{9D3E293A-01D3-494B-B510-384EADA7DD49}" destId="{0307A15E-3051-4805-B68C-41005E454059}" srcOrd="0" destOrd="0" presId="urn:microsoft.com/office/officeart/2005/8/layout/hList1"/>
    <dgm:cxn modelId="{6A4394D7-B4CB-4773-B48C-29E06BB6BD17}" type="presParOf" srcId="{9D3E293A-01D3-494B-B510-384EADA7DD49}" destId="{40626DBA-9265-4DDD-AE4C-DE4403CA6EBA}" srcOrd="1" destOrd="0" presId="urn:microsoft.com/office/officeart/2005/8/layout/hList1"/>
    <dgm:cxn modelId="{1C828FAD-33EE-445D-BC6E-47B355925E2D}" type="presParOf" srcId="{E806C44C-24F1-46C2-93A6-76FAB86E90BA}" destId="{2633F327-8F5C-4BE4-88EA-4872BE8410E8}" srcOrd="7" destOrd="0" presId="urn:microsoft.com/office/officeart/2005/8/layout/hList1"/>
    <dgm:cxn modelId="{F93FBF69-096B-40F9-9293-C3ED5D4D32BD}" type="presParOf" srcId="{E806C44C-24F1-46C2-93A6-76FAB86E90BA}" destId="{D726EEBD-E99E-4B21-AE7D-C6983B34AC65}" srcOrd="8" destOrd="0" presId="urn:microsoft.com/office/officeart/2005/8/layout/hList1"/>
    <dgm:cxn modelId="{FE080D85-0CF0-400C-8019-A2405BF849CD}" type="presParOf" srcId="{D726EEBD-E99E-4B21-AE7D-C6983B34AC65}" destId="{E276BB96-9D26-4F64-AA37-F593A4F8CB2C}" srcOrd="0" destOrd="0" presId="urn:microsoft.com/office/officeart/2005/8/layout/hList1"/>
    <dgm:cxn modelId="{F5688594-A4E4-4981-9910-9B276FB742E8}" type="presParOf" srcId="{D726EEBD-E99E-4B21-AE7D-C6983B34AC65}" destId="{0BC36F4B-86F3-4A5E-895E-870092E0860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4785043"/>
        <a:chOff x="0" y="0"/>
        <a:chExt cx="10515600" cy="4785043"/>
      </a:xfrm>
    </dsp:grpSpPr>
    <dsp:sp modelId="{92D9142E-568A-4172-A9B2-9C42D4B50A0F}">
      <dsp:nvSpPr>
        <dsp:cNvPr id="3" name="矩形 2"/>
        <dsp:cNvSpPr/>
      </dsp:nvSpPr>
      <dsp:spPr bwMode="white">
        <a:xfrm>
          <a:off x="0" y="446854"/>
          <a:ext cx="1891295" cy="576000"/>
        </a:xfrm>
        <a:prstGeom prst="rect">
          <a:avLst/>
        </a:prstGeom>
      </dsp:spPr>
      <dsp:style>
        <a:lnRef idx="2">
          <a:schemeClr val="accent2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42240" tIns="81280" rIns="142240" bIns="8128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dirty="0"/>
            <a:t>控制输出</a:t>
          </a:r>
          <a:endParaRPr lang="zh-CN" dirty="0"/>
        </a:p>
      </dsp:txBody>
      <dsp:txXfrm>
        <a:off x="0" y="446854"/>
        <a:ext cx="1891295" cy="576000"/>
      </dsp:txXfrm>
    </dsp:sp>
    <dsp:sp modelId="{3AEE1AAF-1801-4BFD-86F1-6AE27C79DA7E}">
      <dsp:nvSpPr>
        <dsp:cNvPr id="4" name="矩形 3"/>
        <dsp:cNvSpPr/>
      </dsp:nvSpPr>
      <dsp:spPr bwMode="white">
        <a:xfrm>
          <a:off x="0" y="1022854"/>
          <a:ext cx="1891295" cy="3315335"/>
        </a:xfrm>
        <a:prstGeom prst="rect">
          <a:avLst/>
        </a:prstGeom>
      </dsp:spPr>
      <dsp:style>
        <a:lnRef idx="2">
          <a:schemeClr val="accent2">
            <a:tint val="40000"/>
            <a:alpha val="90000"/>
          </a:schemeClr>
        </a:lnRef>
        <a:fillRef idx="1">
          <a:schemeClr val="accent2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106680" tIns="106680" rIns="142240" bIns="160020" anchor="t"/>
        <a:lstStyle>
          <a:lvl1pPr algn="l">
            <a:defRPr sz="20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b="0" i="0" dirty="0">
              <a:solidFill>
                <a:schemeClr val="dk1"/>
              </a:solidFill>
            </a:rPr>
            <a:t>优化提示语</a:t>
          </a:r>
          <a:r>
            <a:rPr lang="zh-CN" b="0" i="0" dirty="0">
              <a:solidFill>
                <a:schemeClr val="dk1"/>
              </a:solidFill>
            </a:rPr>
            <a:t>可以帮助更好地控制模型的行为，使其生成更符合预期的结果。</a:t>
          </a:r>
          <a:endParaRPr lang="zh-CN" dirty="0">
            <a:solidFill>
              <a:schemeClr val="dk1"/>
            </a:solidFill>
          </a:endParaRPr>
        </a:p>
      </dsp:txBody>
      <dsp:txXfrm>
        <a:off x="0" y="1022854"/>
        <a:ext cx="1891295" cy="3315335"/>
      </dsp:txXfrm>
    </dsp:sp>
    <dsp:sp modelId="{8AC70B3F-1870-4862-86B0-514C2341D07F}">
      <dsp:nvSpPr>
        <dsp:cNvPr id="5" name="矩形 4"/>
        <dsp:cNvSpPr/>
      </dsp:nvSpPr>
      <dsp:spPr bwMode="white">
        <a:xfrm>
          <a:off x="2156076" y="446854"/>
          <a:ext cx="1891295" cy="576000"/>
        </a:xfrm>
        <a:prstGeom prst="rect">
          <a:avLst/>
        </a:prstGeom>
      </dsp:spPr>
      <dsp:style>
        <a:lnRef idx="2">
          <a:schemeClr val="accent3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42240" tIns="81280" rIns="142240" bIns="8128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dirty="0"/>
            <a:t>提高准确性</a:t>
          </a:r>
          <a:endParaRPr lang="zh-CN" dirty="0"/>
        </a:p>
      </dsp:txBody>
      <dsp:txXfrm>
        <a:off x="2156076" y="446854"/>
        <a:ext cx="1891295" cy="576000"/>
      </dsp:txXfrm>
    </dsp:sp>
    <dsp:sp modelId="{15A54782-B620-4A4A-842F-C12ECF722031}">
      <dsp:nvSpPr>
        <dsp:cNvPr id="6" name="矩形 5"/>
        <dsp:cNvSpPr/>
      </dsp:nvSpPr>
      <dsp:spPr bwMode="white">
        <a:xfrm>
          <a:off x="2156076" y="1022854"/>
          <a:ext cx="1891295" cy="3315335"/>
        </a:xfrm>
        <a:prstGeom prst="rect">
          <a:avLst/>
        </a:prstGeom>
      </dsp:spPr>
      <dsp:style>
        <a:lnRef idx="2">
          <a:schemeClr val="accent3">
            <a:tint val="40000"/>
            <a:alpha val="90000"/>
          </a:schemeClr>
        </a:lnRef>
        <a:fillRef idx="1">
          <a:schemeClr val="accent3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106680" tIns="106680" rIns="142240" bIns="160020" anchor="t"/>
        <a:lstStyle>
          <a:lvl1pPr algn="l">
            <a:defRPr sz="20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b="0" i="0" dirty="0">
              <a:solidFill>
                <a:schemeClr val="dk1"/>
              </a:solidFill>
            </a:rPr>
            <a:t>通过优化提示文本，可以为模型提供更具指导性的输入，帮助它理解问题的意图，并生成更准确的回答。</a:t>
          </a:r>
          <a:endParaRPr lang="zh-CN" dirty="0">
            <a:solidFill>
              <a:schemeClr val="dk1"/>
            </a:solidFill>
          </a:endParaRPr>
        </a:p>
      </dsp:txBody>
      <dsp:txXfrm>
        <a:off x="2156076" y="1022854"/>
        <a:ext cx="1891295" cy="3315335"/>
      </dsp:txXfrm>
    </dsp:sp>
    <dsp:sp modelId="{CAA20ED3-9278-4EF7-B033-D4DCB26F2DC4}">
      <dsp:nvSpPr>
        <dsp:cNvPr id="7" name="矩形 6"/>
        <dsp:cNvSpPr/>
      </dsp:nvSpPr>
      <dsp:spPr bwMode="white">
        <a:xfrm>
          <a:off x="4312153" y="446854"/>
          <a:ext cx="1891295" cy="576000"/>
        </a:xfrm>
        <a:prstGeom prst="rect">
          <a:avLst/>
        </a:prstGeom>
      </dsp:spPr>
      <dsp:style>
        <a:lnRef idx="2">
          <a:schemeClr val="accent4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142240" tIns="81280" rIns="142240" bIns="8128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dirty="0"/>
            <a:t>引导模型</a:t>
          </a:r>
          <a:endParaRPr lang="zh-CN" dirty="0"/>
        </a:p>
      </dsp:txBody>
      <dsp:txXfrm>
        <a:off x="4312153" y="446854"/>
        <a:ext cx="1891295" cy="576000"/>
      </dsp:txXfrm>
    </dsp:sp>
    <dsp:sp modelId="{78F66F9F-B162-4BF8-8407-AA396879CD97}">
      <dsp:nvSpPr>
        <dsp:cNvPr id="8" name="矩形 7"/>
        <dsp:cNvSpPr/>
      </dsp:nvSpPr>
      <dsp:spPr bwMode="white">
        <a:xfrm>
          <a:off x="4312153" y="1022854"/>
          <a:ext cx="1891295" cy="3315335"/>
        </a:xfrm>
        <a:prstGeom prst="rect">
          <a:avLst/>
        </a:prstGeom>
      </dsp:spPr>
      <dsp:style>
        <a:lnRef idx="2">
          <a:schemeClr val="accent4">
            <a:tint val="40000"/>
            <a:alpha val="90000"/>
          </a:schemeClr>
        </a:lnRef>
        <a:fillRef idx="1">
          <a:schemeClr val="accent4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106680" tIns="106680" rIns="142240" bIns="160020" anchor="t"/>
        <a:lstStyle>
          <a:lvl1pPr algn="l">
            <a:defRPr sz="20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b="0" i="0" dirty="0">
              <a:solidFill>
                <a:schemeClr val="dk1"/>
              </a:solidFill>
            </a:rPr>
            <a:t>提供更明确的上下文和指导，以便模型能够更好地理解问题，并生成更有针对性的回答。</a:t>
          </a:r>
          <a:endParaRPr lang="zh-CN" dirty="0">
            <a:solidFill>
              <a:schemeClr val="dk1"/>
            </a:solidFill>
          </a:endParaRPr>
        </a:p>
      </dsp:txBody>
      <dsp:txXfrm>
        <a:off x="4312153" y="1022854"/>
        <a:ext cx="1891295" cy="3315335"/>
      </dsp:txXfrm>
    </dsp:sp>
    <dsp:sp modelId="{0307A15E-3051-4805-B68C-41005E454059}">
      <dsp:nvSpPr>
        <dsp:cNvPr id="9" name="矩形 8"/>
        <dsp:cNvSpPr/>
      </dsp:nvSpPr>
      <dsp:spPr bwMode="white">
        <a:xfrm>
          <a:off x="6468229" y="446854"/>
          <a:ext cx="1891295" cy="576000"/>
        </a:xfrm>
        <a:prstGeom prst="rect">
          <a:avLst/>
        </a:prstGeom>
      </dsp:spPr>
      <dsp:style>
        <a:lnRef idx="2">
          <a:schemeClr val="accent5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142240" tIns="81280" rIns="142240" bIns="8128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/>
            <a:t>适应特定任务</a:t>
          </a:r>
          <a:endParaRPr lang="zh-CN" dirty="0"/>
        </a:p>
      </dsp:txBody>
      <dsp:txXfrm>
        <a:off x="6468229" y="446854"/>
        <a:ext cx="1891295" cy="576000"/>
      </dsp:txXfrm>
    </dsp:sp>
    <dsp:sp modelId="{40626DBA-9265-4DDD-AE4C-DE4403CA6EBA}">
      <dsp:nvSpPr>
        <dsp:cNvPr id="10" name="矩形 9"/>
        <dsp:cNvSpPr/>
      </dsp:nvSpPr>
      <dsp:spPr bwMode="white">
        <a:xfrm>
          <a:off x="6468229" y="1022854"/>
          <a:ext cx="1891295" cy="3315335"/>
        </a:xfrm>
        <a:prstGeom prst="rect">
          <a:avLst/>
        </a:prstGeom>
      </dsp:spPr>
      <dsp:style>
        <a:lnRef idx="2">
          <a:schemeClr val="accent5">
            <a:tint val="40000"/>
            <a:alpha val="90000"/>
          </a:schemeClr>
        </a:lnRef>
        <a:fillRef idx="1">
          <a:schemeClr val="accent5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106680" tIns="106680" rIns="142240" bIns="160020" anchor="t"/>
        <a:lstStyle>
          <a:lvl1pPr algn="l">
            <a:defRPr sz="20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b="0" i="0" dirty="0">
              <a:solidFill>
                <a:schemeClr val="dk1"/>
              </a:solidFill>
            </a:rPr>
            <a:t>合理设计提示，可以使模型更专注于某个特定领域或任务，提高模型在该领域中的表现。</a:t>
          </a:r>
          <a:endParaRPr lang="zh-CN" dirty="0">
            <a:solidFill>
              <a:schemeClr val="dk1"/>
            </a:solidFill>
          </a:endParaRPr>
        </a:p>
      </dsp:txBody>
      <dsp:txXfrm>
        <a:off x="6468229" y="1022854"/>
        <a:ext cx="1891295" cy="3315335"/>
      </dsp:txXfrm>
    </dsp:sp>
    <dsp:sp modelId="{E276BB96-9D26-4F64-AA37-F593A4F8CB2C}">
      <dsp:nvSpPr>
        <dsp:cNvPr id="11" name="矩形 10"/>
        <dsp:cNvSpPr/>
      </dsp:nvSpPr>
      <dsp:spPr bwMode="white">
        <a:xfrm>
          <a:off x="8624305" y="446854"/>
          <a:ext cx="1891295" cy="576000"/>
        </a:xfrm>
        <a:prstGeom prst="rect">
          <a:avLst/>
        </a:prstGeom>
      </dsp:spPr>
      <dsp:style>
        <a:lnRef idx="2">
          <a:schemeClr val="accent6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142240" tIns="81280" rIns="142240" bIns="8128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dirty="0"/>
            <a:t>优化用户体验</a:t>
          </a:r>
          <a:endParaRPr lang="zh-CN" dirty="0"/>
        </a:p>
      </dsp:txBody>
      <dsp:txXfrm>
        <a:off x="8624305" y="446854"/>
        <a:ext cx="1891295" cy="576000"/>
      </dsp:txXfrm>
    </dsp:sp>
    <dsp:sp modelId="{0BC36F4B-86F3-4A5E-895E-870092E08608}">
      <dsp:nvSpPr>
        <dsp:cNvPr id="12" name="矩形 11"/>
        <dsp:cNvSpPr/>
      </dsp:nvSpPr>
      <dsp:spPr bwMode="white">
        <a:xfrm>
          <a:off x="8624305" y="1022854"/>
          <a:ext cx="1891295" cy="3315335"/>
        </a:xfrm>
        <a:prstGeom prst="rect">
          <a:avLst/>
        </a:prstGeom>
      </dsp:spPr>
      <dsp:style>
        <a:lnRef idx="2">
          <a:schemeClr val="accent6">
            <a:tint val="40000"/>
            <a:alpha val="90000"/>
          </a:schemeClr>
        </a:lnRef>
        <a:fillRef idx="1">
          <a:schemeClr val="accent6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lIns="106680" tIns="106680" rIns="142240" bIns="160020" anchor="t"/>
        <a:lstStyle>
          <a:lvl1pPr algn="l">
            <a:defRPr sz="20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b="0" i="0" dirty="0">
              <a:solidFill>
                <a:schemeClr val="dk1"/>
              </a:solidFill>
            </a:rPr>
            <a:t>设计恰当的提示</a:t>
          </a:r>
          <a:r>
            <a:rPr lang="zh-CN" altLang="en-US" b="0" i="0" dirty="0">
              <a:solidFill>
                <a:schemeClr val="dk1"/>
              </a:solidFill>
            </a:rPr>
            <a:t>语</a:t>
          </a:r>
          <a:r>
            <a:rPr lang="zh-CN" b="0" i="0" dirty="0">
              <a:solidFill>
                <a:schemeClr val="dk1"/>
              </a:solidFill>
            </a:rPr>
            <a:t>，可以提供更明确的指令或问题，使得用户能够更方便地与模型进行交流，并获得更有用的回答。</a:t>
          </a:r>
          <a:endParaRPr lang="zh-CN" dirty="0">
            <a:solidFill>
              <a:schemeClr val="dk1"/>
            </a:solidFill>
          </a:endParaRPr>
        </a:p>
      </dsp:txBody>
      <dsp:txXfrm>
        <a:off x="8624305" y="1022854"/>
        <a:ext cx="1891295" cy="3315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3114-21D8-4436-BE03-389F0E867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77031-0676-4445-93E7-2163DB215B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提示语工程</a:t>
            </a:r>
            <a:r>
              <a:rPr lang="en-US" altLang="zh-CN" dirty="0"/>
              <a:t>-</a:t>
            </a:r>
            <a:r>
              <a:rPr lang="zh-CN" altLang="en-US" dirty="0"/>
              <a:t>可以和</a:t>
            </a:r>
            <a:r>
              <a:rPr lang="en-US" altLang="zh-CN" dirty="0"/>
              <a:t>chatgpt</a:t>
            </a:r>
            <a:r>
              <a:rPr lang="zh-CN" altLang="en-US" dirty="0"/>
              <a:t>更好的</a:t>
            </a:r>
            <a:r>
              <a:rPr lang="zh-CN" altLang="en-US" dirty="0"/>
              <a:t>沟通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77031-0676-4445-93E7-2163DB215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提示语必须包含完整的组成部分：上下文、指令、输出要求以及输入</a:t>
            </a:r>
            <a:r>
              <a:rPr lang="zh-CN" altLang="en-US"/>
              <a:t>内容。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从任务类型的角度，看如何提</a:t>
            </a:r>
            <a:r>
              <a:rPr lang="en-US" altLang="zh-CN" dirty="0"/>
              <a:t>prompt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031-0676-4445-93E7-2163DB215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你是订餐机器人，为披萨餐厅自动收集订单信息。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你要首先问候顾客。然后等待用户回复收集订单信息。收集完信息需确认顾客是否还需要添加其他内容。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最后需要询问是否自取或外送，如果是外送，你要询问地址。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最后告诉顾客订单总金额，并送上祝福。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 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请确保明确所有选项、附加项和尺寸，以便从菜单中识别出该项唯一的内容。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你的回应应该以简短、非常随意和友好的风格呈现。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 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菜单包括：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 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菜品：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意式辣香肠披萨（大、中、小）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12.95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10.00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7.00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芝士披萨（大、中、小）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10.95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9.25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6.50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茄子披萨（大、中、小）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11.95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9.75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6.75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薯条（大、小）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4.50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3.50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希腊沙拉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7.25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 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配料：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奶酪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2.00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蘑菇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1.50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香肠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3.00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加拿大熏肉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3.50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AI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酱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1.50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辣椒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1.00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 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饮料：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可乐（大、中、小）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3.00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2.00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1.00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雪碧（大、中、小）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3.00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2.00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1.00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瓶装水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Helvetica" panose="020B0604020202020204" pitchFamily="34" charset="0"/>
              </a:rPr>
              <a:t> 5.00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等线" panose="02010600030101010101" charset="-122"/>
                <a:cs typeface="Helvetica" panose="020B0604020202020204" pitchFamily="34" charset="0"/>
              </a:rPr>
              <a:t>'''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77031-0676-4445-93E7-2163DB215B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9832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矩形 16"/>
          <p:cNvSpPr/>
          <p:nvPr/>
        </p:nvSpPr>
        <p:spPr>
          <a:xfrm>
            <a:off x="0" y="2055813"/>
            <a:ext cx="12192000" cy="2543175"/>
          </a:xfrm>
          <a:prstGeom prst="rect">
            <a:avLst/>
          </a:prstGeom>
          <a:solidFill>
            <a:srgbClr val="E74E3E"/>
          </a:solidFill>
          <a:ln w="12700">
            <a:noFill/>
            <a:miter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幼圆" panose="020105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1920"/>
            <a:ext cx="10515600" cy="478504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6"/>
          <p:cNvSpPr/>
          <p:nvPr/>
        </p:nvSpPr>
        <p:spPr>
          <a:xfrm>
            <a:off x="0" y="-7937"/>
            <a:ext cx="12192000" cy="1071562"/>
          </a:xfrm>
          <a:prstGeom prst="rect">
            <a:avLst/>
          </a:prstGeom>
          <a:solidFill>
            <a:srgbClr val="E74E3E"/>
          </a:solidFill>
          <a:ln w="12700">
            <a:noFill/>
            <a:miter/>
          </a:ln>
        </p:spPr>
        <p:txBody>
          <a:bodyPr anchor="ctr"/>
          <a:lstStyle/>
          <a:p>
            <a:pPr lvl="0" algn="ctr" eaLnBrk="1" hangingPunct="1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幼圆" panose="020105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87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47E14-D46C-44E1-A12F-7ADF18B198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6A3EF-B959-4280-B849-2F1CEFCD9870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62482960331158582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>
          <a:xfrm>
            <a:off x="10692160" y="6424135"/>
            <a:ext cx="1323280" cy="3651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yiyan.baidu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84082" y="-1531040"/>
            <a:ext cx="12192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4400" dirty="0"/>
              <a:t>ChatGPT</a:t>
            </a:r>
            <a:r>
              <a:rPr lang="zh-CN" altLang="en-US" sz="4400" dirty="0"/>
              <a:t>大语言模型技术及应用</a:t>
            </a:r>
            <a:endParaRPr lang="zh-CN" altLang="en-US" sz="4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77159" y="3055500"/>
            <a:ext cx="9490841" cy="1655762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第</a:t>
            </a:r>
            <a:r>
              <a:rPr lang="en-US" altLang="zh-CN" sz="4400" dirty="0"/>
              <a:t>2</a:t>
            </a:r>
            <a:r>
              <a:rPr lang="zh-CN" altLang="en-US" sz="4400" dirty="0"/>
              <a:t>课</a:t>
            </a:r>
            <a:r>
              <a:rPr lang="en-US" altLang="zh-CN" sz="4400" dirty="0"/>
              <a:t> ChatGPT</a:t>
            </a:r>
            <a:r>
              <a:rPr lang="zh-CN" altLang="en-US" sz="4400" dirty="0"/>
              <a:t>通用使用指南：提示语工程</a:t>
            </a:r>
            <a:endParaRPr lang="zh-CN" altLang="en-US" sz="4400" dirty="0"/>
          </a:p>
          <a:p>
            <a:endParaRPr lang="zh-CN" altLang="en-US" sz="4400" dirty="0"/>
          </a:p>
        </p:txBody>
      </p:sp>
      <p:pic>
        <p:nvPicPr>
          <p:cNvPr id="2" name="图片 1" descr="6248296033115858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692160" y="6424135"/>
            <a:ext cx="1323280" cy="365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37680" y="5505909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2023-12-05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</a:t>
            </a:r>
            <a:r>
              <a:rPr lang="en-US" altLang="zh-CN" dirty="0"/>
              <a:t>Prompt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1391920"/>
          <a:ext cx="10515600" cy="47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训练数据截止时间：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ChatGPT3.5 2021.9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ChatGPT 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2023.4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无法直接获取互联网知识（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ChatGPT 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借助插件可以）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答案未必准确，需要提问者判断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你的想法，只能通过提问表达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Prompt:</a:t>
            </a:r>
            <a:r>
              <a:rPr lang="zh-CN" altLang="en-US" dirty="0"/>
              <a:t>中文  </a:t>
            </a:r>
            <a:r>
              <a:rPr lang="en-US" altLang="zh-CN" dirty="0"/>
              <a:t>vs English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6" y="1246894"/>
            <a:ext cx="5648954" cy="46684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080" y="1246894"/>
            <a:ext cx="5027720" cy="51588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60937" y="3736181"/>
            <a:ext cx="1027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普通话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基本策略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表达的基本策略</a:t>
            </a:r>
            <a:endParaRPr lang="zh-CN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>
            <p:ph idx="1"/>
          </p:nvPr>
        </p:nvGraphicFramePr>
        <p:xfrm>
          <a:off x="427080" y="1169993"/>
          <a:ext cx="5330453" cy="53644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135906"/>
                <a:gridCol w="1190847"/>
                <a:gridCol w="3003700"/>
              </a:tblGrid>
              <a:tr h="300889">
                <a:tc>
                  <a:txBody>
                    <a:bodyPr/>
                    <a:lstStyle/>
                    <a:p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分类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策略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rowSpan="4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输入输出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明确格式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明确输入格式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明确输出格式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内容长度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输入长度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输出长度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rowSpan="4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任务指令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单个任务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聚焦单一问题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有条件的执行任务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复杂任务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包含多个步骤的任务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交互式任务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rowSpan="7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上下文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背景知识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任务背景信息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指定角色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ChatGPT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扮演角色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明确提问者角色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给出样例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零样本提示语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少样本提示语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思维链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少样本思维链实现推理任务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零样例思维链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158024" y="4043864"/>
            <a:ext cx="5195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这些策略，按需组合使用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这些策略，适用于各种大语言模型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这些策略，适用不同的任务场景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这些策略，也可以指导人与人日常交流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6"/>
          <p:cNvGraphicFramePr/>
          <p:nvPr/>
        </p:nvGraphicFramePr>
        <p:xfrm>
          <a:off x="6096000" y="1169993"/>
          <a:ext cx="5668920" cy="234696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296169"/>
                <a:gridCol w="1179660"/>
                <a:gridCol w="3193091"/>
              </a:tblGrid>
              <a:tr h="300889">
                <a:tc>
                  <a:txBody>
                    <a:bodyPr/>
                    <a:lstStyle/>
                    <a:p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分类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策略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rowSpan="6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沟通策略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清晰表达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清晰细化问题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rowSpan="3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持续交流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多次问答，直到满意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先请教，再提问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新建对话，重新开始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自洽性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不同角度思考问题，集思广益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00889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先做一遍，再下结论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输入输出</a:t>
            </a:r>
            <a:r>
              <a:rPr lang="en-US" altLang="zh-CN" dirty="0"/>
              <a:t>——</a:t>
            </a:r>
            <a:r>
              <a:rPr lang="zh-CN" altLang="en-US" dirty="0"/>
              <a:t>明确格式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明确输入格式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说明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ChatGPT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将接收的输入信息类型和格式，这可以是一段文本、一组问题、一个主题或任何相关信息。</a:t>
            </a:r>
            <a:endParaRPr lang="en-US" altLang="zh-CN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/>
            <a:r>
              <a:rPr lang="zh-CN" alt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使用分隔符清晰地表示输入的不同部分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，分隔符可以是：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```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""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&lt;&gt;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&lt;tag&gt;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&lt;\tag&gt;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等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569" y="3429000"/>
            <a:ext cx="7529212" cy="33530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  <a:r>
              <a:rPr lang="en-US" altLang="zh-CN" dirty="0"/>
              <a:t>——</a:t>
            </a:r>
            <a:r>
              <a:rPr lang="zh-CN" altLang="en-US" dirty="0"/>
              <a:t>明确格式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明确输出格式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i="0" dirty="0">
                <a:solidFill>
                  <a:srgbClr val="000000"/>
                </a:solidFill>
                <a:effectLst/>
                <a:latin typeface="Helvetica Neue"/>
              </a:rPr>
              <a:t>明确指定输出格式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，可以是 表格、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JSON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HTML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等格式，或指定语言、风格。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434" y="2730801"/>
            <a:ext cx="7544454" cy="38712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  <a:r>
              <a:rPr lang="en-US" altLang="zh-CN" dirty="0"/>
              <a:t>——</a:t>
            </a:r>
            <a:r>
              <a:rPr lang="zh-CN" altLang="en-US" dirty="0"/>
              <a:t>内容长度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输入长度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通常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1000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Token</a:t>
            </a:r>
            <a:r>
              <a:rPr lang="zh-CN" altLang="en-US" b="0" i="0" u="none" strike="noStrike" dirty="0">
                <a:solidFill>
                  <a:srgbClr val="175399"/>
                </a:solidFill>
                <a:effectLst/>
                <a:latin typeface="-apple-system"/>
              </a:rPr>
              <a:t>约等于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750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</a:t>
            </a:r>
            <a:r>
              <a:rPr lang="zh-CN" altLang="en-US" b="0" i="0" u="none" strike="noStrike" dirty="0">
                <a:solidFill>
                  <a:srgbClr val="175399"/>
                </a:solidFill>
                <a:effectLst/>
                <a:latin typeface="-apple-system"/>
              </a:rPr>
              <a:t>英文单词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或者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400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～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500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</a:t>
            </a:r>
            <a:r>
              <a:rPr lang="zh-CN" altLang="en-US" b="0" i="0" u="none" strike="noStrike" dirty="0">
                <a:solidFill>
                  <a:srgbClr val="175399"/>
                </a:solidFill>
                <a:effectLst/>
                <a:latin typeface="-apple-system"/>
              </a:rPr>
              <a:t>汉字</a:t>
            </a:r>
            <a:endParaRPr lang="en-US" altLang="zh-CN" b="0" i="0" u="none" strike="noStrike" dirty="0">
              <a:solidFill>
                <a:srgbClr val="175399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175399"/>
                </a:solidFill>
                <a:latin typeface="-apple-system"/>
              </a:rPr>
              <a:t>ChatGPT </a:t>
            </a:r>
            <a:r>
              <a:rPr lang="zh-CN" altLang="en-US" dirty="0">
                <a:solidFill>
                  <a:srgbClr val="175399"/>
                </a:solidFill>
                <a:latin typeface="-apple-system"/>
              </a:rPr>
              <a:t>一次 </a:t>
            </a:r>
            <a:r>
              <a:rPr lang="zh-CN" altLang="en-US" dirty="0">
                <a:solidFill>
                  <a:srgbClr val="C00000"/>
                </a:solidFill>
                <a:latin typeface="-apple-system"/>
              </a:rPr>
              <a:t>提问</a:t>
            </a:r>
            <a:r>
              <a:rPr lang="en-US" altLang="zh-CN" dirty="0">
                <a:solidFill>
                  <a:srgbClr val="C00000"/>
                </a:solidFill>
                <a:latin typeface="-apple-system"/>
              </a:rPr>
              <a:t>+</a:t>
            </a:r>
            <a:r>
              <a:rPr lang="zh-CN" altLang="en-US" dirty="0">
                <a:solidFill>
                  <a:srgbClr val="C00000"/>
                </a:solidFill>
                <a:latin typeface="-apple-system"/>
              </a:rPr>
              <a:t>答案 </a:t>
            </a:r>
            <a:r>
              <a:rPr lang="zh-CN" altLang="en-US" dirty="0">
                <a:solidFill>
                  <a:srgbClr val="175399"/>
                </a:solidFill>
                <a:latin typeface="-apple-system"/>
              </a:rPr>
              <a:t>不超过</a:t>
            </a:r>
            <a:r>
              <a:rPr lang="en-US" altLang="zh-CN" dirty="0">
                <a:solidFill>
                  <a:srgbClr val="175399"/>
                </a:solidFill>
                <a:latin typeface="-apple-system"/>
              </a:rPr>
              <a:t>4096 tokens</a:t>
            </a:r>
            <a:endParaRPr lang="en-US" altLang="zh-CN" b="0" i="0" u="none" strike="noStrike" dirty="0">
              <a:solidFill>
                <a:srgbClr val="175399"/>
              </a:solidFill>
              <a:effectLst/>
              <a:latin typeface="-apple-system"/>
            </a:endParaRPr>
          </a:p>
          <a:p>
            <a:r>
              <a:rPr lang="zh-CN" altLang="en-US" dirty="0">
                <a:latin typeface="-apple-system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-apple-system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-apple-system"/>
                <a:ea typeface="微软雅黑" panose="020B0503020204020204" pitchFamily="34" charset="-122"/>
              </a:rPr>
              <a:t>可以调用其他模型，一次性输入更长内容，</a:t>
            </a:r>
            <a:r>
              <a:rPr lang="zh-CN" altLang="en-US" dirty="0">
                <a:solidFill>
                  <a:srgbClr val="C00000"/>
                </a:solidFill>
                <a:latin typeface="-apple-system"/>
                <a:ea typeface="微软雅黑" panose="020B0503020204020204" pitchFamily="34" charset="-122"/>
              </a:rPr>
              <a:t>但是收费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008" y="3784441"/>
            <a:ext cx="9289585" cy="26824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  <a:r>
              <a:rPr lang="en-US" altLang="zh-CN" dirty="0"/>
              <a:t>——</a:t>
            </a:r>
            <a:r>
              <a:rPr lang="zh-CN" altLang="en-US" dirty="0"/>
              <a:t>内容长度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输出长度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可以指定输出内容的长度。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当希望输出更长内容时，如果一次答案未完整，可以发送“继续输出”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842235"/>
            <a:ext cx="7171041" cy="30939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782" y="3752032"/>
            <a:ext cx="7064352" cy="25453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任务指令</a:t>
            </a:r>
            <a:r>
              <a:rPr lang="en-US" altLang="zh-CN" dirty="0"/>
              <a:t>——</a:t>
            </a:r>
            <a:r>
              <a:rPr lang="zh-CN" altLang="en-US" dirty="0"/>
              <a:t>单个任务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聚焦单一问题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866" y="1838533"/>
            <a:ext cx="7674005" cy="49305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什么是提示语工程</a:t>
            </a:r>
            <a:r>
              <a:rPr lang="en-US" altLang="zh-CN" dirty="0"/>
              <a:t>Prompt  Engineering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Prompt</a:t>
            </a:r>
            <a:r>
              <a:rPr lang="zh-CN" altLang="en-US" dirty="0"/>
              <a:t>表达的基本策略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面向功能分类的</a:t>
            </a:r>
            <a:r>
              <a:rPr lang="en-US" altLang="zh-CN" dirty="0"/>
              <a:t>Prompt</a:t>
            </a:r>
            <a:r>
              <a:rPr lang="zh-CN" altLang="en-US" dirty="0"/>
              <a:t>设计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Prompt</a:t>
            </a:r>
            <a:r>
              <a:rPr lang="zh-CN" altLang="en-US" dirty="0"/>
              <a:t>案例实践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任务指令</a:t>
            </a:r>
            <a:r>
              <a:rPr lang="en-US" altLang="zh-CN" dirty="0"/>
              <a:t>——</a:t>
            </a:r>
            <a:r>
              <a:rPr lang="zh-CN" altLang="en-US" dirty="0"/>
              <a:t>单个任务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有条件的执行任务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6058" y="1999963"/>
            <a:ext cx="5893197" cy="3826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55" y="1999963"/>
            <a:ext cx="4448925" cy="46021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76058" y="1248898"/>
            <a:ext cx="5409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中使用“如果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任务指令</a:t>
            </a:r>
            <a:r>
              <a:rPr lang="en-US" altLang="zh-CN" dirty="0"/>
              <a:t>——</a:t>
            </a:r>
            <a:r>
              <a:rPr lang="zh-CN" altLang="en-US" dirty="0"/>
              <a:t>复杂任务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包含多个步骤的问题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347" y="1873693"/>
            <a:ext cx="6378054" cy="48954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67446" y="1797784"/>
            <a:ext cx="38395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将多条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形成一个链条，顺序执行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也可以结合条件逻辑“如果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”组合更复杂的任务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任务指令</a:t>
            </a:r>
            <a:r>
              <a:rPr lang="en-US" altLang="zh-CN" dirty="0"/>
              <a:t>——</a:t>
            </a:r>
            <a:r>
              <a:rPr lang="zh-CN" altLang="en-US" dirty="0"/>
              <a:t>复杂任务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交互式任务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433" y="2076094"/>
            <a:ext cx="5594622" cy="38716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4249" y="1568262"/>
            <a:ext cx="42387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非一次性问答任务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要和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说清楚交流的规则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可以用于构建智能机器人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</a:t>
            </a:r>
            <a:r>
              <a:rPr lang="zh-CN" altLang="en-US" dirty="0"/>
              <a:t>背景知识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任务背景信息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包括关于问题、项目或主题的基本信息。突出任务中的关键要点或关注点，以便工作者能够更好地针对性地完成任务。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056" y="3163186"/>
            <a:ext cx="6713802" cy="210330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 </a:t>
            </a:r>
            <a:r>
              <a:rPr lang="zh-CN" altLang="en-US" dirty="0"/>
              <a:t>指定角色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扮演角色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/>
              <a:t>单一角色：面试官、健身教练、导师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655" y="2243098"/>
            <a:ext cx="5114558" cy="43589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12945" y="2634003"/>
            <a:ext cx="31704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提问时，指定角色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 </a:t>
            </a:r>
            <a:r>
              <a:rPr lang="zh-CN" altLang="en-US" dirty="0"/>
              <a:t>指定角色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扮演角色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/>
              <a:t>让</a:t>
            </a:r>
            <a:r>
              <a:rPr lang="en-US" altLang="zh-CN" dirty="0"/>
              <a:t>ChatGPT</a:t>
            </a:r>
            <a:r>
              <a:rPr lang="zh-CN" altLang="en-US" dirty="0"/>
              <a:t>扮演提示语工程师，教你写</a:t>
            </a:r>
            <a:r>
              <a:rPr lang="en-US" altLang="zh-CN" dirty="0"/>
              <a:t>Prompt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372" y="2497559"/>
            <a:ext cx="7723809" cy="28476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 </a:t>
            </a:r>
            <a:r>
              <a:rPr lang="zh-CN" altLang="en-US" dirty="0"/>
              <a:t>指定角色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扮演角色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/>
              <a:t>多个角色：可以模拟一个团队各种岗位，来看对一个事情的观点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90787"/>
            <a:ext cx="5183410" cy="37654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33" y="2590787"/>
            <a:ext cx="4987912" cy="35844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 </a:t>
            </a:r>
            <a:r>
              <a:rPr lang="zh-CN" altLang="en-US" dirty="0"/>
              <a:t>指定角色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明确提问者的角色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188" y="1942674"/>
            <a:ext cx="7597798" cy="491532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</a:t>
            </a:r>
            <a:r>
              <a:rPr lang="zh-CN" altLang="en-US" dirty="0"/>
              <a:t>样本学习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零样本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(Zero shot)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提示语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/>
              <a:t>ChatGPT</a:t>
            </a:r>
            <a:r>
              <a:rPr lang="zh-CN" altLang="en-US" dirty="0"/>
              <a:t>可以直接完成一些</a:t>
            </a:r>
            <a:r>
              <a:rPr lang="en-US" altLang="zh-CN" dirty="0"/>
              <a:t>NLP</a:t>
            </a:r>
            <a:r>
              <a:rPr lang="zh-CN" altLang="en-US" dirty="0"/>
              <a:t>任务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154" y="2423370"/>
            <a:ext cx="7407282" cy="16003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4" y="4345730"/>
            <a:ext cx="7635902" cy="24233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3436" y="251227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不需要样例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</a:t>
            </a:r>
            <a:r>
              <a:rPr lang="zh-CN" altLang="en-US" dirty="0"/>
              <a:t>样本学习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少样本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(Few Shot)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提示语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223" y="1979999"/>
            <a:ext cx="9878302" cy="40289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74674" y="2252667"/>
            <a:ext cx="3037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个或少量样例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Prompt Engineering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</a:t>
            </a:r>
            <a:r>
              <a:rPr lang="zh-CN" altLang="en-US" dirty="0"/>
              <a:t>思维链</a:t>
            </a:r>
            <a:r>
              <a:rPr lang="en-US" altLang="zh-CN" dirty="0"/>
              <a:t>Chain of Though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少样本思维链实现复杂推理任务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788" y="2036101"/>
            <a:ext cx="7544454" cy="435139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98099" y="5697455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答案错误 </a:t>
            </a:r>
            <a:r>
              <a:rPr lang="en-US" altLang="zh-CN" sz="3200" dirty="0">
                <a:solidFill>
                  <a:srgbClr val="FF0000"/>
                </a:solidFill>
              </a:rPr>
              <a:t>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93945" y="2036101"/>
            <a:ext cx="3016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不擅长推理任务，数学类任务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</a:t>
            </a:r>
            <a:r>
              <a:rPr lang="zh-CN" altLang="en-US" dirty="0"/>
              <a:t>思维链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少样本思维链实现复杂推理任务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05089"/>
            <a:ext cx="7971211" cy="1196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1533"/>
            <a:ext cx="7727350" cy="784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5" y="4027105"/>
            <a:ext cx="4012499" cy="266302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28831" y="4288167"/>
            <a:ext cx="4361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类似给学生讲例题，告诉详细的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做题步骤（思维链）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然后让他完成类似的题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</a:t>
            </a:r>
            <a:r>
              <a:rPr lang="en-US" altLang="zh-CN" dirty="0"/>
              <a:t>——</a:t>
            </a:r>
            <a:r>
              <a:rPr lang="zh-CN" altLang="en-US" dirty="0"/>
              <a:t>思维链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零样本思维链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如果你让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GPT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做推理或者数学题，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零样本思维链（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Zero-shot-</a:t>
            </a:r>
            <a:r>
              <a:rPr lang="en-US" altLang="zh-CN" b="0" i="0" dirty="0" err="1">
                <a:solidFill>
                  <a:srgbClr val="44403C"/>
                </a:solidFill>
                <a:effectLst/>
                <a:latin typeface="ui-sans-serif"/>
              </a:rPr>
              <a:t>CoT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）的提示，以一种极其简单的方式，即在答案前加上 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"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ui-sans-serif"/>
              </a:rPr>
              <a:t>Let's think step by step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"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，促使模型进行思考，进而推理出正确的答案。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b="27244"/>
          <a:stretch>
            <a:fillRect/>
          </a:stretch>
        </p:blipFill>
        <p:spPr>
          <a:xfrm>
            <a:off x="1447800" y="3167777"/>
            <a:ext cx="5791422" cy="31991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80352" y="4045550"/>
            <a:ext cx="3016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只是技巧，不一定都有效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沟通策略</a:t>
            </a:r>
            <a:r>
              <a:rPr lang="en-US" altLang="zh-CN" dirty="0"/>
              <a:t>——  </a:t>
            </a:r>
            <a:r>
              <a:rPr lang="zh-CN" altLang="en-US" dirty="0"/>
              <a:t>清晰表达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清晰细化问题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069265" y="2260947"/>
            <a:ext cx="20682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时间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地点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天气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人物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目标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70C0"/>
                </a:solidFill>
              </a:rPr>
              <a:t>……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862" y="2260947"/>
            <a:ext cx="6950042" cy="38712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沟通策略</a:t>
            </a:r>
            <a:r>
              <a:rPr lang="en-US" altLang="zh-CN" dirty="0"/>
              <a:t>——</a:t>
            </a:r>
            <a:r>
              <a:rPr lang="zh-CN" altLang="en-US" dirty="0"/>
              <a:t>持续交流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多次问答，直到满意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2158051"/>
            <a:ext cx="928205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逐步提问：如果您有一个复杂的问题或多个相关问题，可以逐步提问，以确保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Söhne"/>
              </a:rPr>
              <a:t>ChatGPT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能够逐步回答。</a:t>
            </a:r>
            <a:endParaRPr lang="en-US" altLang="zh-CN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例如：</a:t>
            </a:r>
            <a:endParaRPr lang="zh-CN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问题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Söhne"/>
              </a:rPr>
              <a:t>1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：什么是气候变化？ </a:t>
            </a:r>
            <a:endParaRPr lang="en-US" altLang="zh-CN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问题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Söhne"/>
              </a:rPr>
              <a:t>2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：气候变化的主要原因是什么？ </a:t>
            </a:r>
            <a:endParaRPr lang="en-US" altLang="zh-CN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问题</a:t>
            </a:r>
            <a:r>
              <a:rPr lang="en-US" altLang="zh-CN" sz="2400" b="0" i="0" dirty="0">
                <a:solidFill>
                  <a:srgbClr val="374151"/>
                </a:solidFill>
                <a:effectLst/>
                <a:latin typeface="Söhne"/>
              </a:rPr>
              <a:t>3</a:t>
            </a:r>
            <a:r>
              <a:rPr lang="zh-CN" altLang="en-US" sz="2400" b="0" i="0" dirty="0">
                <a:solidFill>
                  <a:srgbClr val="374151"/>
                </a:solidFill>
                <a:effectLst/>
                <a:latin typeface="Söhne"/>
              </a:rPr>
              <a:t>：气候变化对环境有哪些影响？</a:t>
            </a:r>
            <a:endParaRPr lang="zh-CN" alt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11288" y="1391920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一个聊天窗口里的内容，大模型是有记忆的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1590" y="5204470"/>
            <a:ext cx="11123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/>
              <a:t>建议面向一个领域话题使用一个窗口长期聊天，调解训练大模型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沟通策略</a:t>
            </a:r>
            <a:r>
              <a:rPr lang="en-US" altLang="zh-CN" dirty="0"/>
              <a:t>——</a:t>
            </a:r>
            <a:r>
              <a:rPr lang="zh-CN" altLang="en-US" dirty="0"/>
              <a:t>持续交流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先请教，再提问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/>
              <a:t>先</a:t>
            </a:r>
            <a:r>
              <a:rPr lang="zh-CN" altLang="en-US" dirty="0">
                <a:solidFill>
                  <a:srgbClr val="0070C0"/>
                </a:solidFill>
              </a:rPr>
              <a:t>请教</a:t>
            </a:r>
            <a:r>
              <a:rPr lang="en-US" altLang="zh-CN" dirty="0"/>
              <a:t>GPT</a:t>
            </a:r>
            <a:r>
              <a:rPr lang="zh-CN" altLang="en-US" dirty="0"/>
              <a:t> 做一件事需要我们提供哪些信息，然后再提供相关信息作为上下文来提问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2014" y="2201376"/>
            <a:ext cx="4654343" cy="45677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沟通策略</a:t>
            </a:r>
            <a:r>
              <a:rPr lang="en-US" altLang="zh-CN" dirty="0"/>
              <a:t>——</a:t>
            </a:r>
            <a:r>
              <a:rPr lang="zh-CN" altLang="en-US" dirty="0"/>
              <a:t>持续交流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新建对话，重新开始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/>
              <a:t>当一个话题聊了很久，没有得到满意的答复，可以新建一个</a:t>
            </a:r>
            <a:r>
              <a:rPr lang="en-US" altLang="zh-CN" dirty="0"/>
              <a:t>Chat</a:t>
            </a:r>
            <a:r>
              <a:rPr lang="zh-CN" altLang="en-US" dirty="0"/>
              <a:t>，从另外一个思路来交流，避免受之前聊天内容的影响。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55574" y="139192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一个新聊天窗口，大模型没有其他窗口的记忆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264" y="2887696"/>
            <a:ext cx="6652113" cy="35017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沟通策略</a:t>
            </a:r>
            <a:r>
              <a:rPr lang="en-US" altLang="zh-CN" dirty="0"/>
              <a:t>——</a:t>
            </a:r>
            <a:r>
              <a:rPr lang="zh-CN" altLang="en-US" dirty="0"/>
              <a:t>自洽性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从不同角度思考问题，集思广益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00169"/>
            <a:ext cx="7666384" cy="7773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39" y="2613292"/>
            <a:ext cx="6668078" cy="424470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沟通策略</a:t>
            </a:r>
            <a:r>
              <a:rPr lang="en-US" altLang="zh-CN" dirty="0"/>
              <a:t>——</a:t>
            </a:r>
            <a:r>
              <a:rPr lang="zh-CN" altLang="en-US" dirty="0"/>
              <a:t>自洽性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先做一遍，再下结论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i="0" dirty="0">
                <a:solidFill>
                  <a:srgbClr val="000000"/>
                </a:solidFill>
                <a:effectLst/>
                <a:latin typeface="Helvetica Neue"/>
              </a:rPr>
              <a:t>指导模型在下结论之前找出一个自己的解法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367" y="2404637"/>
            <a:ext cx="5794934" cy="4297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048" y="2254743"/>
            <a:ext cx="4623752" cy="45143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34" y="4952464"/>
            <a:ext cx="5022190" cy="1396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面向功能分类的</a:t>
            </a:r>
            <a:r>
              <a:rPr lang="en-US" altLang="zh-CN" dirty="0"/>
              <a:t>Prompt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Prompt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737" y="1106270"/>
            <a:ext cx="7529212" cy="2514818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8" idx="1"/>
          </p:cNvCxnSpPr>
          <p:nvPr/>
        </p:nvCxnSpPr>
        <p:spPr>
          <a:xfrm flipH="1" flipV="1">
            <a:off x="5199321" y="1477926"/>
            <a:ext cx="3104719" cy="214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304040" y="3205589"/>
            <a:ext cx="3399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对大模型的提问语言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就是提示语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6" y="3884839"/>
            <a:ext cx="6060072" cy="2856891"/>
          </a:xfrm>
          <a:prstGeom prst="rect">
            <a:avLst/>
          </a:prstGeom>
        </p:spPr>
      </p:pic>
      <p:cxnSp>
        <p:nvCxnSpPr>
          <p:cNvPr id="12" name="直接箭头连接符 11"/>
          <p:cNvCxnSpPr>
            <a:stCxn id="8" idx="1"/>
          </p:cNvCxnSpPr>
          <p:nvPr/>
        </p:nvCxnSpPr>
        <p:spPr>
          <a:xfrm flipH="1">
            <a:off x="2392326" y="3621088"/>
            <a:ext cx="5911714" cy="51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005718" y="4343788"/>
            <a:ext cx="3697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问答是和大模型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的唯一交互方式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更好的提问，才能获取满意的答复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就是大模型的使用指南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ChatGPT</a:t>
            </a:r>
            <a:r>
              <a:rPr lang="zh-CN" altLang="en-US" dirty="0"/>
              <a:t>等大语言模型的基本功能</a:t>
            </a:r>
            <a:endParaRPr lang="zh-CN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>
            <p:ph idx="1"/>
          </p:nvPr>
        </p:nvGraphicFramePr>
        <p:xfrm>
          <a:off x="892054" y="1149422"/>
          <a:ext cx="5337543" cy="53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156"/>
                <a:gridCol w="3729387"/>
              </a:tblGrid>
              <a:tr h="30655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分类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子类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 </a:t>
                      </a:r>
                      <a:r>
                        <a:rPr lang="zh-CN" altLang="en-US" sz="1600" dirty="0"/>
                        <a:t>问答助理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1.1 </a:t>
                      </a:r>
                      <a:r>
                        <a:rPr lang="zh-CN" altLang="en-US" sz="1600" dirty="0"/>
                        <a:t>随意聊天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1.2 </a:t>
                      </a:r>
                      <a:r>
                        <a:rPr lang="zh-CN" altLang="en-US" sz="1600" dirty="0"/>
                        <a:t>深入研究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1.3 </a:t>
                      </a:r>
                      <a:r>
                        <a:rPr lang="zh-CN" altLang="en-US" sz="1600" dirty="0"/>
                        <a:t>信息收集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1.4 </a:t>
                      </a:r>
                      <a:r>
                        <a:rPr lang="zh-CN" altLang="en-US" sz="1600" dirty="0"/>
                        <a:t>领域专家咨询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2. </a:t>
                      </a:r>
                      <a:r>
                        <a:rPr lang="zh-CN" altLang="en-US" sz="1600" dirty="0"/>
                        <a:t>内容创作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2.1 </a:t>
                      </a:r>
                      <a:r>
                        <a:rPr lang="zh-CN" altLang="en-US" sz="1600" dirty="0"/>
                        <a:t>文章创作</a:t>
                      </a:r>
                      <a:r>
                        <a:rPr lang="en-US" altLang="zh-CN" sz="1600" dirty="0"/>
                        <a:t>:</a:t>
                      </a:r>
                      <a:r>
                        <a:rPr lang="zh-CN" altLang="en-US" sz="1600" dirty="0"/>
                        <a:t>诗歌、剧本</a:t>
                      </a:r>
                      <a:r>
                        <a:rPr lang="en-US" altLang="zh-CN" sz="1600" dirty="0"/>
                        <a:t>…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2.2 </a:t>
                      </a:r>
                      <a:r>
                        <a:rPr lang="zh-CN" altLang="en-US" sz="1600" dirty="0"/>
                        <a:t>扩写续写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2.3 </a:t>
                      </a:r>
                      <a:r>
                        <a:rPr lang="zh-CN" altLang="en-US" sz="1600" dirty="0"/>
                        <a:t>名称标题推荐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2.4 </a:t>
                      </a:r>
                      <a:r>
                        <a:rPr lang="zh-CN" altLang="en-US" sz="1600" dirty="0"/>
                        <a:t>素材推荐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2.5 </a:t>
                      </a:r>
                      <a:r>
                        <a:rPr lang="zh-CN" altLang="en-US" sz="1600" dirty="0"/>
                        <a:t>激发创意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3. </a:t>
                      </a:r>
                      <a:r>
                        <a:rPr lang="zh-CN" altLang="en-US" sz="1600" dirty="0"/>
                        <a:t>文章改写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3.1 </a:t>
                      </a:r>
                      <a:r>
                        <a:rPr lang="zh-CN" altLang="en-US" sz="1600" dirty="0"/>
                        <a:t>翻译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3.2 </a:t>
                      </a:r>
                      <a:r>
                        <a:rPr lang="zh-CN" altLang="en-US" sz="1600" dirty="0"/>
                        <a:t>润色、重写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3.3 </a:t>
                      </a:r>
                      <a:r>
                        <a:rPr lang="zh-CN" altLang="en-US" sz="1600" dirty="0"/>
                        <a:t>摘要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4. </a:t>
                      </a:r>
                      <a:r>
                        <a:rPr lang="zh-CN" altLang="en-US" sz="1600" dirty="0"/>
                        <a:t>代码开发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4.1 </a:t>
                      </a:r>
                      <a:r>
                        <a:rPr lang="zh-CN" altLang="en-US" sz="1600" dirty="0"/>
                        <a:t>代码生成</a:t>
                      </a:r>
                      <a:r>
                        <a:rPr lang="en-US" altLang="zh-CN" sz="1600" dirty="0"/>
                        <a:t>: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python\R\Excel\C…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4.2 Bug</a:t>
                      </a:r>
                      <a:r>
                        <a:rPr lang="zh-CN" altLang="en-US" sz="1600" dirty="0"/>
                        <a:t>修改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30655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5. </a:t>
                      </a:r>
                      <a:r>
                        <a:rPr lang="zh-CN" altLang="en-US" sz="1600" dirty="0"/>
                        <a:t>自然语言理解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5.1 </a:t>
                      </a:r>
                      <a:r>
                        <a:rPr lang="zh-CN" altLang="en-US" sz="1600" dirty="0"/>
                        <a:t>阅读理解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5.2 </a:t>
                      </a:r>
                      <a:r>
                        <a:rPr lang="zh-CN" altLang="en-US" sz="1600" dirty="0"/>
                        <a:t>分类</a:t>
                      </a:r>
                      <a:r>
                        <a:rPr lang="en-US" altLang="zh-CN" sz="1600" dirty="0"/>
                        <a:t>: </a:t>
                      </a:r>
                      <a:r>
                        <a:rPr lang="zh-CN" altLang="en-US" sz="1600" dirty="0"/>
                        <a:t> 实体、情感</a:t>
                      </a:r>
                      <a:r>
                        <a:rPr lang="en-US" altLang="zh-CN" sz="1600" dirty="0"/>
                        <a:t>….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6. </a:t>
                      </a:r>
                      <a:r>
                        <a:rPr lang="zh-CN" altLang="en-US" sz="1600" dirty="0"/>
                        <a:t>智能体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6.1 </a:t>
                      </a:r>
                      <a:r>
                        <a:rPr lang="zh-CN" altLang="en-US" sz="1600" dirty="0"/>
                        <a:t>主动型机器人</a:t>
                      </a:r>
                      <a:endParaRPr lang="zh-CN" altLang="en-US" sz="1600" dirty="0"/>
                    </a:p>
                  </a:txBody>
                  <a:tcPr marL="45720" marR="45720" marT="0" marB="0"/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4885" y="1863783"/>
            <a:ext cx="2868915" cy="44344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365344" y="12306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领域场景</a:t>
            </a:r>
            <a:endParaRPr lang="zh-CN" altLang="en-US" sz="2800" dirty="0"/>
          </a:p>
        </p:txBody>
      </p:sp>
      <p:sp>
        <p:nvSpPr>
          <p:cNvPr id="3" name="箭头: 右 2"/>
          <p:cNvSpPr/>
          <p:nvPr/>
        </p:nvSpPr>
        <p:spPr>
          <a:xfrm>
            <a:off x="6863255" y="3678621"/>
            <a:ext cx="987972" cy="8778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1. </a:t>
            </a:r>
            <a:r>
              <a:rPr lang="zh-CN" altLang="en-US" dirty="0"/>
              <a:t>问答助理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随意提问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b="0" i="0" dirty="0">
                <a:solidFill>
                  <a:srgbClr val="193C47"/>
                </a:solidFill>
                <a:effectLst/>
                <a:latin typeface="Inter var"/>
              </a:rPr>
              <a:t>直接提问的 </a:t>
            </a:r>
            <a:r>
              <a:rPr lang="en-US" altLang="zh-CN" b="0" i="0" dirty="0">
                <a:solidFill>
                  <a:srgbClr val="193C47"/>
                </a:solidFill>
                <a:effectLst/>
                <a:latin typeface="Inter var"/>
              </a:rPr>
              <a:t>prompt </a:t>
            </a:r>
            <a:r>
              <a:rPr lang="zh-CN" altLang="en-US" b="0" i="0" dirty="0">
                <a:solidFill>
                  <a:srgbClr val="193C47"/>
                </a:solidFill>
                <a:effectLst/>
                <a:latin typeface="Inter var"/>
              </a:rPr>
              <a:t>，我们称之为 </a:t>
            </a:r>
            <a:r>
              <a:rPr lang="en-US" altLang="zh-CN" b="0" i="0" dirty="0">
                <a:solidFill>
                  <a:srgbClr val="193C47"/>
                </a:solidFill>
                <a:effectLst/>
                <a:latin typeface="Inter var"/>
              </a:rPr>
              <a:t>Zero-shot prompt</a:t>
            </a:r>
            <a:endParaRPr lang="en-US" altLang="zh-CN" b="0" i="0" dirty="0">
              <a:solidFill>
                <a:srgbClr val="193C47"/>
              </a:solidFill>
              <a:effectLst/>
              <a:latin typeface="Inter var"/>
            </a:endParaRPr>
          </a:p>
          <a:p>
            <a:pPr lvl="1"/>
            <a:endParaRPr lang="en-US" altLang="zh-CN" b="0" i="0" dirty="0">
              <a:solidFill>
                <a:srgbClr val="193C47"/>
              </a:solidFill>
              <a:effectLst/>
              <a:latin typeface="Inter var"/>
            </a:endParaRPr>
          </a:p>
          <a:p>
            <a:pPr lvl="1"/>
            <a:r>
              <a:rPr lang="en-US" altLang="zh-CN" dirty="0"/>
              <a:t>ChatGPT </a:t>
            </a:r>
            <a:r>
              <a:rPr lang="zh-CN" altLang="en-US" dirty="0"/>
              <a:t>比较擅长回答基本事实的问题，比如问 什么是牛顿第三定律？ 。但不太擅长回答意见类主观类的问题，比如问它 什么菜最好吃？，它就没法精确回答了，但总能给出答案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1. </a:t>
            </a:r>
            <a:r>
              <a:rPr lang="zh-CN" altLang="en-US" dirty="0"/>
              <a:t>问答助理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深入研究某个知识板块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提示词：（有啥问题直接问就好，问题要清晰、聚焦、相关），问完之后继续有针对性地提问，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ui-sans-serif"/>
              </a:rPr>
              <a:t>结合领域专业知识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3035436"/>
            <a:ext cx="5989307" cy="28779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687" y="2956414"/>
            <a:ext cx="5850136" cy="295700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1. </a:t>
            </a:r>
            <a:r>
              <a:rPr lang="zh-CN" altLang="en-US" dirty="0"/>
              <a:t>问答助理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信息收集、调研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提示词：有哪些 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/ 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哪几个；列出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10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个；继续。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054" y="2410018"/>
            <a:ext cx="6052582" cy="43590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36" y="2410018"/>
            <a:ext cx="5305364" cy="377583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1. </a:t>
            </a:r>
            <a:r>
              <a:rPr lang="zh-CN" altLang="en-US" dirty="0"/>
              <a:t>问答助理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领域专家咨询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法律咨询 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/ 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心理咨询 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/ 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健身咨询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/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各种老师傅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/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历史名人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/</a:t>
            </a:r>
            <a:r>
              <a:rPr lang="zh-CN" altLang="en-US" b="0" i="0" dirty="0">
                <a:solidFill>
                  <a:srgbClr val="44403C"/>
                </a:solidFill>
                <a:effectLst/>
                <a:latin typeface="ui-sans-serif"/>
              </a:rPr>
              <a:t>领域专家</a:t>
            </a:r>
            <a:r>
              <a:rPr lang="en-US" altLang="zh-CN" b="0" i="0" dirty="0">
                <a:solidFill>
                  <a:srgbClr val="44403C"/>
                </a:solidFill>
                <a:effectLst/>
                <a:latin typeface="ui-sans-serif"/>
              </a:rPr>
              <a:t>...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782732" y="2445685"/>
            <a:ext cx="3722631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策略：指定角色</a:t>
            </a:r>
            <a:endParaRPr lang="en-US" altLang="zh-CN" sz="2000" b="0" i="0" dirty="0">
              <a:solidFill>
                <a:srgbClr val="0070C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技巧：</a:t>
            </a:r>
            <a:endParaRPr lang="en-US" altLang="zh-CN" sz="2000" b="0" i="0" dirty="0">
              <a:solidFill>
                <a:srgbClr val="0070C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）可以先让</a:t>
            </a:r>
            <a:r>
              <a:rPr lang="en-US" altLang="zh-CN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r>
              <a:rPr lang="en-US" altLang="zh-CN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资深专家</a:t>
            </a:r>
            <a:r>
              <a:rPr lang="en-US" altLang="zh-CN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endParaRPr lang="en-US" altLang="zh-CN" sz="2000" b="0" i="0" dirty="0">
              <a:solidFill>
                <a:srgbClr val="0070C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然后调教它“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请按照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***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资深专家的特点来给我解答</a:t>
            </a:r>
            <a:r>
              <a:rPr lang="zh-CN" altLang="en-US" sz="2000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”，强化它对这一特点的理解。在此基础上，开始进行咨询。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577" y="2306933"/>
            <a:ext cx="5827384" cy="42310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2. </a:t>
            </a:r>
            <a:r>
              <a:rPr lang="zh-CN" altLang="en-US" dirty="0"/>
              <a:t>内容创作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文章创作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15248"/>
            <a:ext cx="5799323" cy="6858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7" y="2450787"/>
            <a:ext cx="6545140" cy="328249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1112" y="5887669"/>
            <a:ext cx="1112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ChatGPT</a:t>
            </a:r>
            <a:r>
              <a:rPr lang="zh-CN" altLang="en-US" sz="2400" dirty="0">
                <a:solidFill>
                  <a:srgbClr val="0070C0"/>
                </a:solidFill>
              </a:rPr>
              <a:t>的最强项，无限可能</a:t>
            </a:r>
            <a:r>
              <a:rPr lang="en-US" altLang="zh-CN" sz="2400" dirty="0">
                <a:solidFill>
                  <a:srgbClr val="0070C0"/>
                </a:solidFill>
              </a:rPr>
              <a:t>,</a:t>
            </a:r>
            <a:r>
              <a:rPr lang="zh-CN" altLang="en-US" sz="2400" dirty="0">
                <a:solidFill>
                  <a:srgbClr val="0070C0"/>
                </a:solidFill>
              </a:rPr>
              <a:t>各种文体、各种类型的文章文档、人人可以写文章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523" y="2025654"/>
            <a:ext cx="5288574" cy="36677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2. </a:t>
            </a:r>
            <a:r>
              <a:rPr lang="zh-CN" altLang="en-US" dirty="0"/>
              <a:t>内容创作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文章续写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478" y="2157394"/>
            <a:ext cx="7643522" cy="42066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2. </a:t>
            </a:r>
            <a:r>
              <a:rPr lang="zh-CN" altLang="en-US" dirty="0"/>
              <a:t>内容创作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名称标题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240" y="2016725"/>
            <a:ext cx="7757832" cy="792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40" y="2897805"/>
            <a:ext cx="7445385" cy="3871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96111" y="2506582"/>
            <a:ext cx="2957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取代“易经取名”</a:t>
            </a:r>
            <a:endParaRPr lang="en-US" altLang="zh-CN" sz="2400" dirty="0">
              <a:solidFill>
                <a:srgbClr val="0070C0"/>
              </a:solidFill>
            </a:endParaRPr>
          </a:p>
          <a:p>
            <a:endParaRPr lang="en-US" altLang="zh-CN" sz="2400" dirty="0">
              <a:solidFill>
                <a:srgbClr val="0070C0"/>
              </a:solidFill>
            </a:endParaRPr>
          </a:p>
          <a:p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zh-CN" altLang="en-US" sz="2400" dirty="0">
                <a:solidFill>
                  <a:srgbClr val="0070C0"/>
                </a:solidFill>
              </a:rPr>
              <a:t>也可以给一篇文章，问：请帮忙给生成一个标题，不超过</a:t>
            </a:r>
            <a:r>
              <a:rPr lang="en-US" altLang="zh-CN" sz="2400" dirty="0">
                <a:solidFill>
                  <a:srgbClr val="0070C0"/>
                </a:solidFill>
              </a:rPr>
              <a:t>20</a:t>
            </a:r>
            <a:r>
              <a:rPr lang="zh-CN" altLang="en-US" sz="2400" dirty="0">
                <a:solidFill>
                  <a:srgbClr val="0070C0"/>
                </a:solidFill>
              </a:rPr>
              <a:t>字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2. </a:t>
            </a:r>
            <a:r>
              <a:rPr lang="zh-CN" altLang="en-US" dirty="0"/>
              <a:t>内容创作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素材推荐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290" y="1937601"/>
            <a:ext cx="7216765" cy="48314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7232" y="3123365"/>
            <a:ext cx="29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学生写作宝典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2. </a:t>
            </a:r>
            <a:r>
              <a:rPr lang="zh-CN" altLang="en-US" dirty="0"/>
              <a:t>内容创作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创意灵感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04687"/>
            <a:ext cx="6698696" cy="40722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13" y="2090015"/>
            <a:ext cx="5305087" cy="39932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基本元素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186" y="1281898"/>
            <a:ext cx="10515600" cy="4785043"/>
          </a:xfrm>
        </p:spPr>
        <p:txBody>
          <a:bodyPr/>
          <a:lstStyle/>
          <a:p>
            <a:r>
              <a:rPr lang="zh-CN" altLang="en-US" dirty="0"/>
              <a:t>一个完整的</a:t>
            </a:r>
            <a:r>
              <a:rPr lang="en-US" altLang="zh-CN" dirty="0"/>
              <a:t>Prompt</a:t>
            </a:r>
            <a:r>
              <a:rPr lang="zh-CN" altLang="en-US" dirty="0"/>
              <a:t>包含以下组成部分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7492" y="2257482"/>
            <a:ext cx="7209145" cy="41913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04228" y="1793314"/>
            <a:ext cx="2332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Instructions</a:t>
            </a:r>
            <a:r>
              <a:rPr lang="zh-CN" altLang="en-US" sz="2000" b="1" dirty="0"/>
              <a:t>：指令</a:t>
            </a:r>
            <a:endParaRPr lang="en-US" altLang="zh-CN" sz="2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00151" y="1953639"/>
            <a:ext cx="7293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Context</a:t>
            </a:r>
            <a:r>
              <a:rPr lang="zh-CN" altLang="en-US" sz="2000" b="1" dirty="0"/>
              <a:t>：上下文</a:t>
            </a:r>
            <a:endParaRPr lang="en-US" altLang="zh-CN" sz="2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9476884" y="3228945"/>
            <a:ext cx="2672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Input data</a:t>
            </a:r>
            <a:r>
              <a:rPr lang="zh-CN" altLang="en-US" sz="2000" b="1" dirty="0"/>
              <a:t>：输入内容</a:t>
            </a:r>
            <a:endParaRPr lang="en-US" altLang="zh-CN" sz="20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12268" y="3117971"/>
            <a:ext cx="3297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Output indicator</a:t>
            </a:r>
            <a:r>
              <a:rPr lang="zh-CN" altLang="en-US" sz="2000" b="1" dirty="0"/>
              <a:t>：输出要求</a:t>
            </a:r>
            <a:endParaRPr lang="zh-CN" altLang="en-US" sz="2000" b="1" dirty="0"/>
          </a:p>
        </p:txBody>
      </p:sp>
      <p:cxnSp>
        <p:nvCxnSpPr>
          <p:cNvPr id="19" name="直接箭头连接符 18"/>
          <p:cNvCxnSpPr>
            <a:stCxn id="11" idx="1"/>
          </p:cNvCxnSpPr>
          <p:nvPr/>
        </p:nvCxnSpPr>
        <p:spPr>
          <a:xfrm flipH="1">
            <a:off x="8102589" y="1993369"/>
            <a:ext cx="1301639" cy="55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817492" y="2193424"/>
            <a:ext cx="1935261" cy="39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3136605" y="3147237"/>
            <a:ext cx="1222744" cy="17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5" idx="1"/>
          </p:cNvCxnSpPr>
          <p:nvPr/>
        </p:nvCxnSpPr>
        <p:spPr>
          <a:xfrm flipH="1" flipV="1">
            <a:off x="7875182" y="3228945"/>
            <a:ext cx="1601702" cy="20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3. </a:t>
            </a:r>
            <a:r>
              <a:rPr lang="zh-CN" altLang="en-US" dirty="0"/>
              <a:t>文章改写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3981" y="1391920"/>
            <a:ext cx="7620660" cy="5311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3. </a:t>
            </a:r>
            <a:r>
              <a:rPr lang="zh-CN" altLang="en-US" dirty="0"/>
              <a:t>文章改写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重写、润色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1649"/>
            <a:ext cx="6605117" cy="25730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70" y="2514015"/>
            <a:ext cx="5376530" cy="2388347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>
          <a:xfrm>
            <a:off x="6581554" y="3784441"/>
            <a:ext cx="467832" cy="4158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3. </a:t>
            </a:r>
            <a:r>
              <a:rPr lang="zh-CN" altLang="en-US" dirty="0"/>
              <a:t>文章改写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文章摘要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4018" y="1391920"/>
            <a:ext cx="7651143" cy="5265876"/>
          </a:xfrm>
          <a:prstGeom prst="rect">
            <a:avLst/>
          </a:prstGeom>
        </p:spPr>
      </p:pic>
      <p:sp>
        <p:nvSpPr>
          <p:cNvPr id="4" name="箭头: 下 3"/>
          <p:cNvSpPr/>
          <p:nvPr/>
        </p:nvSpPr>
        <p:spPr>
          <a:xfrm>
            <a:off x="6597502" y="4242390"/>
            <a:ext cx="606056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4. </a:t>
            </a:r>
            <a:r>
              <a:rPr lang="zh-CN" altLang="en-US" dirty="0"/>
              <a:t>代码开发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代码生成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840" y="1902684"/>
            <a:ext cx="7658764" cy="4610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71861" y="3125027"/>
            <a:ext cx="35569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生成代码，在</a:t>
            </a:r>
            <a:r>
              <a:rPr lang="en-US" altLang="zh-CN" sz="2800" dirty="0">
                <a:solidFill>
                  <a:srgbClr val="0070C0"/>
                </a:solidFill>
              </a:rPr>
              <a:t>python</a:t>
            </a:r>
            <a:r>
              <a:rPr lang="zh-CN" altLang="en-US" sz="2800" dirty="0">
                <a:solidFill>
                  <a:srgbClr val="0070C0"/>
                </a:solidFill>
              </a:rPr>
              <a:t>环境（</a:t>
            </a:r>
            <a:r>
              <a:rPr lang="en-US" altLang="zh-CN" sz="2800" dirty="0">
                <a:solidFill>
                  <a:srgbClr val="0070C0"/>
                </a:solidFill>
              </a:rPr>
              <a:t>PyCharm</a:t>
            </a:r>
            <a:r>
              <a:rPr lang="zh-CN" altLang="en-US" sz="2800" dirty="0">
                <a:solidFill>
                  <a:srgbClr val="0070C0"/>
                </a:solidFill>
              </a:rPr>
              <a:t>、</a:t>
            </a:r>
            <a:r>
              <a:rPr lang="en-US" altLang="zh-CN" sz="2800" dirty="0">
                <a:solidFill>
                  <a:srgbClr val="0070C0"/>
                </a:solidFill>
              </a:rPr>
              <a:t>Jupyter notebook</a:t>
            </a:r>
            <a:r>
              <a:rPr lang="zh-CN" altLang="en-US" sz="2800" dirty="0">
                <a:solidFill>
                  <a:srgbClr val="0070C0"/>
                </a:solidFill>
              </a:rPr>
              <a:t>等）执行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4. </a:t>
            </a:r>
            <a:r>
              <a:rPr lang="zh-CN" altLang="en-US" dirty="0"/>
              <a:t>代码开发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Bug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错误修复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497" y="2228666"/>
            <a:ext cx="7666384" cy="4229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95034" y="2561089"/>
            <a:ext cx="22727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代码执行出错，可以先问</a:t>
            </a:r>
            <a:r>
              <a:rPr lang="en-US" altLang="zh-CN" sz="3200" dirty="0">
                <a:solidFill>
                  <a:srgbClr val="0070C0"/>
                </a:solidFill>
              </a:rPr>
              <a:t>ChatGPT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5. </a:t>
            </a:r>
            <a:r>
              <a:rPr lang="zh-CN" altLang="en-US" dirty="0"/>
              <a:t>自然语言理解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阅读理解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4086" b="1236"/>
          <a:stretch>
            <a:fillRect/>
          </a:stretch>
        </p:blipFill>
        <p:spPr>
          <a:xfrm>
            <a:off x="838200" y="1808916"/>
            <a:ext cx="9167037" cy="4403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8950" y="6263634"/>
            <a:ext cx="10097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可用于构建知识库问答系统，需要</a:t>
            </a:r>
            <a:r>
              <a:rPr lang="en-US" altLang="zh-CN" sz="2800" dirty="0">
                <a:solidFill>
                  <a:srgbClr val="0070C0"/>
                </a:solidFill>
              </a:rPr>
              <a:t>API</a:t>
            </a:r>
            <a:r>
              <a:rPr lang="zh-CN" altLang="en-US" sz="2800" dirty="0">
                <a:solidFill>
                  <a:srgbClr val="0070C0"/>
                </a:solidFill>
              </a:rPr>
              <a:t>接入本地数据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5. </a:t>
            </a:r>
            <a:r>
              <a:rPr lang="zh-CN" altLang="en-US" dirty="0"/>
              <a:t>自然语言理解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分类、信息提取等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731" y="1983103"/>
            <a:ext cx="10572104" cy="22840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8731" y="5022026"/>
            <a:ext cx="9603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应用场景：邮件分类，新闻分类，事件分类等，一般通过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编程使用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基本功能</a:t>
            </a:r>
            <a:r>
              <a:rPr lang="en-US" altLang="zh-CN" dirty="0"/>
              <a:t>Prompt —— 6. </a:t>
            </a:r>
            <a:r>
              <a:rPr lang="zh-CN" altLang="en-US" dirty="0"/>
              <a:t>智能体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 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主动型机器人，定制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GPTs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通过对</a:t>
            </a:r>
            <a:r>
              <a:rPr lang="en-US" altLang="zh-CN" dirty="0"/>
              <a:t>ChatGPT</a:t>
            </a:r>
            <a:r>
              <a:rPr lang="zh-CN" altLang="en-US" b="1" dirty="0">
                <a:solidFill>
                  <a:srgbClr val="FF0000"/>
                </a:solidFill>
              </a:rPr>
              <a:t>角色指定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业务规则传达</a:t>
            </a:r>
            <a:r>
              <a:rPr lang="zh-CN" altLang="en-US" dirty="0"/>
              <a:t>，生成一个可以主动为人提供服务的机器人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订餐机器人案例</a:t>
            </a:r>
            <a:r>
              <a:rPr lang="en-US" altLang="zh-CN" dirty="0"/>
              <a:t>prompt</a:t>
            </a:r>
            <a:r>
              <a:rPr lang="zh-CN" altLang="en-US" dirty="0"/>
              <a:t>见备注栏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719237" y="3013501"/>
            <a:ext cx="3997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本节之前的任务，都是人主动向机器提问，机器回答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案例实践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案例实践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u="sng" dirty="0">
                <a:solidFill>
                  <a:srgbClr val="0070C0"/>
                </a:solidFill>
              </a:rPr>
              <a:t>Prompt engineering</a:t>
            </a:r>
            <a:r>
              <a:rPr lang="zh-CN" altLang="en-US" u="sng" dirty="0">
                <a:solidFill>
                  <a:srgbClr val="0070C0"/>
                </a:solidFill>
              </a:rPr>
              <a:t>案例实践</a:t>
            </a:r>
            <a:r>
              <a:rPr lang="en-US" altLang="zh-CN" u="sng" dirty="0">
                <a:solidFill>
                  <a:srgbClr val="0070C0"/>
                </a:solidFill>
              </a:rPr>
              <a:t>.docx</a:t>
            </a:r>
            <a:r>
              <a:rPr lang="zh-CN" altLang="en-US" u="sng" dirty="0">
                <a:solidFill>
                  <a:srgbClr val="0070C0"/>
                </a:solidFill>
              </a:rPr>
              <a:t> </a:t>
            </a:r>
            <a:endParaRPr lang="en-US" altLang="zh-CN" u="sng" dirty="0">
              <a:solidFill>
                <a:srgbClr val="0070C0"/>
              </a:solidFill>
            </a:endParaRPr>
          </a:p>
          <a:p>
            <a:r>
              <a:rPr lang="en-US" altLang="zh-CN" dirty="0"/>
              <a:t>2. </a:t>
            </a:r>
            <a:r>
              <a:rPr lang="zh-CN" altLang="en-US" dirty="0"/>
              <a:t>文心一言的案例模版 </a:t>
            </a:r>
            <a:r>
              <a:rPr lang="en-US" altLang="zh-CN" dirty="0">
                <a:hlinkClick r:id="rId1"/>
              </a:rPr>
              <a:t>https://yiyan.baidu.com/</a:t>
            </a:r>
            <a:r>
              <a:rPr lang="en-US" altLang="zh-CN" dirty="0"/>
              <a:t>  </a:t>
            </a:r>
            <a:r>
              <a:rPr lang="zh-CN" altLang="en-US" dirty="0"/>
              <a:t>一言百宝箱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互联网分享的案例：</a:t>
            </a:r>
            <a:r>
              <a:rPr lang="en-US" altLang="zh-CN" u="sng" dirty="0">
                <a:solidFill>
                  <a:srgbClr val="0070C0"/>
                </a:solidFill>
              </a:rPr>
              <a:t>ChatGPT prompt </a:t>
            </a:r>
            <a:r>
              <a:rPr lang="zh-CN" altLang="en-US" u="sng" dirty="0">
                <a:solidFill>
                  <a:srgbClr val="0070C0"/>
                </a:solidFill>
              </a:rPr>
              <a:t>指令参考大全</a:t>
            </a:r>
            <a:r>
              <a:rPr lang="en-US" altLang="zh-CN" u="sng" dirty="0">
                <a:solidFill>
                  <a:srgbClr val="0070C0"/>
                </a:solidFill>
              </a:rPr>
              <a:t>.html</a:t>
            </a:r>
            <a:endParaRPr lang="en-US" altLang="zh-CN" u="sng" dirty="0">
              <a:solidFill>
                <a:srgbClr val="0070C0"/>
              </a:solidFill>
            </a:endParaRPr>
          </a:p>
          <a:p>
            <a:r>
              <a:rPr lang="en-US" altLang="zh-CN" dirty="0"/>
              <a:t>4. </a:t>
            </a:r>
            <a:r>
              <a:rPr lang="zh-CN" altLang="en-US" dirty="0"/>
              <a:t>百度搜索其他案例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后续课程会结合领域任务，进一步实践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基本元素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10" y="1221789"/>
            <a:ext cx="11421404" cy="449574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zh-CN" altLang="en-US" dirty="0"/>
              <a:t>谢谢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的输入输出可以是任何文本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所有可以文本来表示的内容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dirty="0"/>
              <a:t>（人类语言）</a:t>
            </a:r>
            <a:endParaRPr lang="en-US" altLang="zh-CN" dirty="0"/>
          </a:p>
          <a:p>
            <a:pPr lvl="1"/>
            <a:r>
              <a:rPr lang="zh-CN" altLang="en-US" dirty="0"/>
              <a:t>各国语言</a:t>
            </a:r>
            <a:r>
              <a:rPr lang="en-US" altLang="zh-CN" dirty="0"/>
              <a:t>:</a:t>
            </a:r>
            <a:r>
              <a:rPr lang="zh-CN" altLang="en-US" dirty="0"/>
              <a:t>英语、西班牙语、法语、德语、中文、日语、俄语</a:t>
            </a:r>
            <a:r>
              <a:rPr lang="en-US" altLang="zh-CN" dirty="0"/>
              <a:t>……</a:t>
            </a:r>
            <a:endParaRPr lang="en-US" altLang="zh-CN" dirty="0"/>
          </a:p>
          <a:p>
            <a:pPr lvl="1"/>
            <a:r>
              <a:rPr lang="zh-CN" altLang="en-US" dirty="0"/>
              <a:t>各种文体：小说、诗歌、报告、论文、广告</a:t>
            </a:r>
            <a:r>
              <a:rPr lang="en-US" altLang="zh-CN" dirty="0"/>
              <a:t>….</a:t>
            </a:r>
            <a:endParaRPr lang="en-US" altLang="zh-CN" dirty="0"/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dirty="0"/>
              <a:t>（机器语言）</a:t>
            </a:r>
            <a:endParaRPr lang="en-US" altLang="zh-CN" dirty="0"/>
          </a:p>
          <a:p>
            <a:pPr lvl="1"/>
            <a:r>
              <a:rPr lang="zh-CN" altLang="en-US" dirty="0"/>
              <a:t>编程语言：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C/C++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R……</a:t>
            </a:r>
            <a:endParaRPr lang="en-US" altLang="zh-CN" dirty="0"/>
          </a:p>
          <a:p>
            <a:pPr lvl="1"/>
            <a:r>
              <a:rPr lang="zh-CN" altLang="en-US" dirty="0"/>
              <a:t>数据文件</a:t>
            </a:r>
            <a:r>
              <a:rPr lang="en-US" altLang="zh-CN" dirty="0"/>
              <a:t>:Json</a:t>
            </a:r>
            <a:r>
              <a:rPr lang="zh-CN" altLang="en-US" dirty="0"/>
              <a:t>、</a:t>
            </a:r>
            <a:r>
              <a:rPr lang="en-US" altLang="zh-CN" dirty="0"/>
              <a:t>CSV</a:t>
            </a:r>
            <a:r>
              <a:rPr lang="zh-CN" altLang="en-US" dirty="0"/>
              <a:t>、</a:t>
            </a:r>
            <a:r>
              <a:rPr lang="en-US" altLang="zh-CN" dirty="0"/>
              <a:t>Markdown</a:t>
            </a:r>
            <a:r>
              <a:rPr lang="zh-CN" altLang="en-US" dirty="0"/>
              <a:t>、</a:t>
            </a:r>
            <a:r>
              <a:rPr lang="en-US" altLang="zh-CN" dirty="0"/>
              <a:t>HTML…..</a:t>
            </a:r>
            <a:endParaRPr lang="en-US" altLang="zh-CN" dirty="0"/>
          </a:p>
          <a:p>
            <a:pPr lvl="1"/>
            <a:r>
              <a:rPr lang="zh-CN" altLang="en-US" dirty="0"/>
              <a:t>脚本命令</a:t>
            </a:r>
            <a:r>
              <a:rPr lang="en-US" altLang="zh-CN" dirty="0"/>
              <a:t>:Linux</a:t>
            </a:r>
            <a:r>
              <a:rPr lang="zh-CN" altLang="en-US" dirty="0"/>
              <a:t>命令</a:t>
            </a:r>
            <a:r>
              <a:rPr lang="en-US" altLang="zh-CN" dirty="0"/>
              <a:t>…..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Prompt Engineering</a:t>
            </a:r>
            <a:r>
              <a:rPr lang="zh-CN" altLang="en-US" dirty="0"/>
              <a:t>重要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ChatGPT</a:t>
            </a:r>
            <a:r>
              <a:rPr lang="zh-CN" altLang="en-US" dirty="0"/>
              <a:t>训练的时候，就用到了</a:t>
            </a:r>
            <a:r>
              <a:rPr lang="en-US" altLang="zh-CN" dirty="0"/>
              <a:t>Prompt</a:t>
            </a:r>
            <a:r>
              <a:rPr lang="zh-CN" altLang="en-US" dirty="0"/>
              <a:t>进行指令学习微调训练，所以要按照相应的模式来提问，</a:t>
            </a:r>
            <a:r>
              <a:rPr lang="en-US" altLang="zh-CN" dirty="0"/>
              <a:t>ChatGPT</a:t>
            </a:r>
            <a:r>
              <a:rPr lang="zh-CN" altLang="en-US" dirty="0"/>
              <a:t>更好理解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按照一定格式编写</a:t>
            </a:r>
            <a:r>
              <a:rPr lang="en-US" altLang="zh-CN" dirty="0">
                <a:solidFill>
                  <a:srgbClr val="FF0000"/>
                </a:solidFill>
              </a:rPr>
              <a:t>Prompt</a:t>
            </a:r>
            <a:r>
              <a:rPr lang="zh-CN" altLang="en-US" dirty="0">
                <a:solidFill>
                  <a:srgbClr val="FF0000"/>
                </a:solidFill>
              </a:rPr>
              <a:t>，能激发大模型的涌现能力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034" y="2700920"/>
            <a:ext cx="9369570" cy="36672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99191" y="63458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小样本案例学习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12150" y="634588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逻辑思维能力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03894" y="633675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理解人类指令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 Engineering</a:t>
            </a:r>
            <a:r>
              <a:rPr lang="zh-CN" altLang="en-US" dirty="0"/>
              <a:t>的必要性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768" y="1900447"/>
            <a:ext cx="5738357" cy="2850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725" y="3866856"/>
            <a:ext cx="6218459" cy="25224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1768" y="1227565"/>
            <a:ext cx="103972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1C1E21"/>
                </a:solidFill>
                <a:effectLst/>
                <a:latin typeface="Inter var"/>
              </a:rPr>
              <a:t>OpenAI </a:t>
            </a:r>
            <a:r>
              <a:rPr lang="zh-CN" altLang="en-US" sz="2400" b="0" i="0" dirty="0">
                <a:solidFill>
                  <a:srgbClr val="1C1E21"/>
                </a:solidFill>
                <a:effectLst/>
                <a:latin typeface="Inter var"/>
              </a:rPr>
              <a:t>的 </a:t>
            </a:r>
            <a:r>
              <a:rPr lang="en-US" altLang="zh-CN" sz="2400" b="0" i="0" dirty="0">
                <a:solidFill>
                  <a:srgbClr val="1C1E21"/>
                </a:solidFill>
                <a:effectLst/>
                <a:latin typeface="Inter var"/>
              </a:rPr>
              <a:t>CEO Sam Altman </a:t>
            </a:r>
            <a:r>
              <a:rPr lang="zh-CN" altLang="en-US" sz="2400" b="0" i="0" dirty="0">
                <a:solidFill>
                  <a:srgbClr val="1C1E21"/>
                </a:solidFill>
                <a:effectLst/>
                <a:latin typeface="Inter var"/>
              </a:rPr>
              <a:t>在今年 </a:t>
            </a:r>
            <a:r>
              <a:rPr lang="en-US" altLang="zh-CN" sz="2400" b="0" i="0" dirty="0">
                <a:solidFill>
                  <a:srgbClr val="1C1E21"/>
                </a:solidFill>
                <a:effectLst/>
                <a:latin typeface="Inter var"/>
              </a:rPr>
              <a:t>2 </a:t>
            </a:r>
            <a:r>
              <a:rPr lang="zh-CN" altLang="en-US" sz="2400" b="0" i="0" dirty="0">
                <a:solidFill>
                  <a:srgbClr val="1C1E21"/>
                </a:solidFill>
                <a:effectLst/>
                <a:latin typeface="Inter var"/>
              </a:rPr>
              <a:t>月底提到给 </a:t>
            </a:r>
            <a:r>
              <a:rPr lang="en-US" altLang="zh-CN" sz="2400" b="0" i="0" dirty="0" err="1">
                <a:solidFill>
                  <a:srgbClr val="1C1E21"/>
                </a:solidFill>
                <a:effectLst/>
                <a:latin typeface="Inter var"/>
              </a:rPr>
              <a:t>ChatBot</a:t>
            </a:r>
            <a:r>
              <a:rPr lang="en-US" altLang="zh-CN" sz="2400" b="0" i="0" dirty="0">
                <a:solidFill>
                  <a:srgbClr val="1C1E21"/>
                </a:solidFill>
                <a:effectLst/>
                <a:latin typeface="Inter var"/>
              </a:rPr>
              <a:t> </a:t>
            </a:r>
            <a:r>
              <a:rPr lang="zh-CN" altLang="en-US" sz="2400" b="0" i="0" dirty="0">
                <a:solidFill>
                  <a:srgbClr val="1C1E21"/>
                </a:solidFill>
                <a:effectLst/>
                <a:latin typeface="Inter var"/>
              </a:rPr>
              <a:t>写 </a:t>
            </a:r>
            <a:r>
              <a:rPr lang="en-US" altLang="zh-CN" sz="2400" b="0" i="0" dirty="0">
                <a:solidFill>
                  <a:srgbClr val="1C1E21"/>
                </a:solidFill>
                <a:effectLst/>
                <a:latin typeface="Inter var"/>
              </a:rPr>
              <a:t>prompt </a:t>
            </a:r>
            <a:r>
              <a:rPr lang="zh-CN" altLang="en-US" sz="2400" b="0" i="0" dirty="0">
                <a:solidFill>
                  <a:srgbClr val="1C1E21"/>
                </a:solidFill>
                <a:effectLst/>
                <a:latin typeface="Inter var"/>
              </a:rPr>
              <a:t>是个非常高杠杆的技能。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270223" y="1959473"/>
            <a:ext cx="51734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的发展还比较早期，了解和学习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价值相对比较大，但长远来看可能会被淘汰。这个「长远」可能是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年，亦或者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因为会开发各种类型的应用（插件），更好理解用户特定需求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JiMDIwMTU3YzQyOTU0ZDAxMzQ3YTU0Nzg3NTI5N2MifQ=="/>
</p:tagLst>
</file>

<file path=ppt/theme/theme1.xml><?xml version="1.0" encoding="utf-8"?>
<a:theme xmlns:a="http://schemas.openxmlformats.org/drawingml/2006/main" name="雷课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雷课</Template>
  <TotalTime>0</TotalTime>
  <Words>4358</Words>
  <Application>WPS 演示</Application>
  <PresentationFormat>宽屏</PresentationFormat>
  <Paragraphs>570</Paragraphs>
  <Slides>60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8" baseType="lpstr">
      <vt:lpstr>Arial</vt:lpstr>
      <vt:lpstr>宋体</vt:lpstr>
      <vt:lpstr>Wingdings</vt:lpstr>
      <vt:lpstr>幼圆</vt:lpstr>
      <vt:lpstr>微软雅黑</vt:lpstr>
      <vt:lpstr>Inter var</vt:lpstr>
      <vt:lpstr>Segoe Print</vt:lpstr>
      <vt:lpstr>Calibri Light</vt:lpstr>
      <vt:lpstr>Calibri</vt:lpstr>
      <vt:lpstr>Arial Unicode MS</vt:lpstr>
      <vt:lpstr>等线</vt:lpstr>
      <vt:lpstr>Söhne</vt:lpstr>
      <vt:lpstr>Times New Roman</vt:lpstr>
      <vt:lpstr>Helvetica Neue</vt:lpstr>
      <vt:lpstr>-apple-system</vt:lpstr>
      <vt:lpstr>ui-sans-serif</vt:lpstr>
      <vt:lpstr>Helvetica</vt:lpstr>
      <vt:lpstr>雷课</vt:lpstr>
      <vt:lpstr>ChatGPT大语言模型技术及应用</vt:lpstr>
      <vt:lpstr>大纲</vt:lpstr>
      <vt:lpstr>什么是Prompt Engineering</vt:lpstr>
      <vt:lpstr>什么是Prompt</vt:lpstr>
      <vt:lpstr>Prompt基本元素</vt:lpstr>
      <vt:lpstr>Prompt基本元素</vt:lpstr>
      <vt:lpstr>Prompt的输入输出可以是任何文本</vt:lpstr>
      <vt:lpstr>为什么Prompt Engineering重要</vt:lpstr>
      <vt:lpstr>Prompt Engineering的必要性</vt:lpstr>
      <vt:lpstr>为什么需要Prompt</vt:lpstr>
      <vt:lpstr>ChatGPT的边界</vt:lpstr>
      <vt:lpstr>Prompt:中文  vs English</vt:lpstr>
      <vt:lpstr>Prompt基本策略</vt:lpstr>
      <vt:lpstr>Prompt表达的基本策略</vt:lpstr>
      <vt:lpstr>输入输出——明确格式</vt:lpstr>
      <vt:lpstr>输入输出——明确格式</vt:lpstr>
      <vt:lpstr>输入输出——内容长度</vt:lpstr>
      <vt:lpstr>输入输出——内容长度</vt:lpstr>
      <vt:lpstr>任务指令——单个任务</vt:lpstr>
      <vt:lpstr>任务指令——单个任务</vt:lpstr>
      <vt:lpstr>任务指令——复杂任务</vt:lpstr>
      <vt:lpstr>任务指令——复杂任务</vt:lpstr>
      <vt:lpstr>上下文——背景知识</vt:lpstr>
      <vt:lpstr>上下文—— 指定角色</vt:lpstr>
      <vt:lpstr>上下文—— 指定角色</vt:lpstr>
      <vt:lpstr>上下文—— 指定角色</vt:lpstr>
      <vt:lpstr>上下文—— 指定角色</vt:lpstr>
      <vt:lpstr>上下文——样本学习</vt:lpstr>
      <vt:lpstr>上下文——样本学习</vt:lpstr>
      <vt:lpstr>上下文——思维链Chain of Though</vt:lpstr>
      <vt:lpstr>上下文——思维链</vt:lpstr>
      <vt:lpstr>上下文——思维链</vt:lpstr>
      <vt:lpstr>沟通策略——  清晰表达</vt:lpstr>
      <vt:lpstr>沟通策略——持续交流</vt:lpstr>
      <vt:lpstr>沟通策略——持续交流</vt:lpstr>
      <vt:lpstr>沟通策略——持续交流</vt:lpstr>
      <vt:lpstr>沟通策略——自洽性</vt:lpstr>
      <vt:lpstr>沟通策略——自洽性</vt:lpstr>
      <vt:lpstr>面向功能分类的Prompt设计</vt:lpstr>
      <vt:lpstr>ChatGPT等大语言模型的基本功能</vt:lpstr>
      <vt:lpstr>基本功能Prompt —— 1. 问答助理</vt:lpstr>
      <vt:lpstr>基本功能Prompt —— 1. 问答助理</vt:lpstr>
      <vt:lpstr>基本功能Prompt —— 1. 问答助理</vt:lpstr>
      <vt:lpstr>基本功能Prompt —— 1. 问答助理</vt:lpstr>
      <vt:lpstr>基本功能Prompt —— 2. 内容创作</vt:lpstr>
      <vt:lpstr>基本功能Prompt —— 2. 内容创作</vt:lpstr>
      <vt:lpstr>基本功能Prompt —— 2. 内容创作</vt:lpstr>
      <vt:lpstr>基本功能Prompt —— 2. 内容创作</vt:lpstr>
      <vt:lpstr>基本功能Prompt —— 2. 内容创作</vt:lpstr>
      <vt:lpstr>基本功能Prompt —— 3. 文章改写</vt:lpstr>
      <vt:lpstr>基本功能Prompt —— 3. 文章改写</vt:lpstr>
      <vt:lpstr>基本功能Prompt —— 3. 文章改写</vt:lpstr>
      <vt:lpstr>基本功能Prompt —— 4. 代码开发</vt:lpstr>
      <vt:lpstr>基本功能Prompt —— 4. 代码开发</vt:lpstr>
      <vt:lpstr>基本功能Prompt —— 5. 自然语言理解</vt:lpstr>
      <vt:lpstr>基本功能Prompt —— 5. 自然语言理解</vt:lpstr>
      <vt:lpstr>基本功能Prompt —— 6. 智能体</vt:lpstr>
      <vt:lpstr>Prompt案例实践</vt:lpstr>
      <vt:lpstr>案例实践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Python数据分析</dc:title>
  <dc:creator>liujie</dc:creator>
  <cp:lastModifiedBy>胡镡文Xinwen</cp:lastModifiedBy>
  <cp:revision>609</cp:revision>
  <dcterms:created xsi:type="dcterms:W3CDTF">2019-03-22T15:09:00Z</dcterms:created>
  <dcterms:modified xsi:type="dcterms:W3CDTF">2023-12-05T11:08:08Z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5F2F941686634EE0AB29C7C1F08BA10F_12</vt:lpwstr>
  </property>
  <property fmtid="{D5CDD505-2E9C-101B-9397-08002B2CF9AE}" pid="3" name="KSOProductBuildVer">
    <vt:lpwstr>2052-12.1.0.15990</vt:lpwstr>
  </property>
</Properties>
</file>